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3"/>
  </p:notesMasterIdLst>
  <p:sldIdLst>
    <p:sldId id="331" r:id="rId2"/>
    <p:sldId id="289" r:id="rId3"/>
    <p:sldId id="322" r:id="rId4"/>
    <p:sldId id="256" r:id="rId5"/>
    <p:sldId id="323" r:id="rId6"/>
    <p:sldId id="287" r:id="rId7"/>
    <p:sldId id="332" r:id="rId8"/>
    <p:sldId id="325" r:id="rId9"/>
    <p:sldId id="333" r:id="rId10"/>
    <p:sldId id="319" r:id="rId11"/>
    <p:sldId id="258" r:id="rId12"/>
    <p:sldId id="318" r:id="rId13"/>
    <p:sldId id="334" r:id="rId14"/>
    <p:sldId id="336" r:id="rId15"/>
    <p:sldId id="328" r:id="rId16"/>
    <p:sldId id="337" r:id="rId17"/>
    <p:sldId id="335" r:id="rId18"/>
    <p:sldId id="329" r:id="rId19"/>
    <p:sldId id="330" r:id="rId20"/>
    <p:sldId id="339" r:id="rId21"/>
    <p:sldId id="343" r:id="rId22"/>
    <p:sldId id="341" r:id="rId23"/>
    <p:sldId id="346" r:id="rId24"/>
    <p:sldId id="342" r:id="rId25"/>
    <p:sldId id="327" r:id="rId26"/>
    <p:sldId id="344" r:id="rId27"/>
    <p:sldId id="347" r:id="rId28"/>
    <p:sldId id="345" r:id="rId29"/>
    <p:sldId id="348" r:id="rId30"/>
    <p:sldId id="349" r:id="rId31"/>
    <p:sldId id="278" r:id="rId32"/>
  </p:sldIdLst>
  <p:sldSz cx="9144000" cy="5143500" type="screen16x9"/>
  <p:notesSz cx="6858000" cy="9144000"/>
  <p:embeddedFontLst>
    <p:embeddedFont>
      <p:font typeface="Lato" panose="020F0502020204030203" pitchFamily="34" charset="0"/>
      <p:regular r:id="rId34"/>
      <p:bold r:id="rId35"/>
      <p:italic r:id="rId36"/>
      <p:boldItalic r:id="rId37"/>
    </p:embeddedFont>
    <p:embeddedFont>
      <p:font typeface="Raleway" panose="020B0003030101060003"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o ducthinh" initials="cd" lastIdx="14" clrIdx="0">
    <p:extLst>
      <p:ext uri="{19B8F6BF-5375-455C-9EA6-DF929625EA0E}">
        <p15:presenceInfo xmlns:p15="http://schemas.microsoft.com/office/powerpoint/2012/main" userId="7e3ad5c71622b8a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67480"/>
    <a:srgbClr val="F20253"/>
    <a:srgbClr val="2085C5"/>
    <a:srgbClr val="7EC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7E8505-F9CD-4B43-A523-38F769515F02}">
  <a:tblStyle styleId="{3F7E8505-F9CD-4B43-A523-38F769515F0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593"/>
    <p:restoredTop sz="90956" autoAdjust="0"/>
  </p:normalViewPr>
  <p:slideViewPr>
    <p:cSldViewPr snapToGrid="0" snapToObjects="1">
      <p:cViewPr varScale="1">
        <p:scale>
          <a:sx n="121" d="100"/>
          <a:sy n="121" d="100"/>
        </p:scale>
        <p:origin x="12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10.png>
</file>

<file path=ppt/media/image11.tiff>
</file>

<file path=ppt/media/image12.tiff>
</file>

<file path=ppt/media/image13.tiff>
</file>

<file path=ppt/media/image14.tiff>
</file>

<file path=ppt/media/image15.tiff>
</file>

<file path=ppt/media/image16.tiff>
</file>

<file path=ppt/media/image2.jpg>
</file>

<file path=ppt/media/image3.jpg>
</file>

<file path=ppt/media/image4.jp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25019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3627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58532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12969307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37628493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32081169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1058080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2716080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&gt; Họp định kỳ -&gt; Review cv vừa rồi -&gt; Plan task cần làm, memo -&gt; ae pick task phù hợp skill và nguyện vọng -&gt; tạo task &amp; asign trên planner -&gt; action -&gt; commit code và review -&gt; trở lại họp định kỳ.</a:t>
            </a:r>
            <a:endParaRPr kumimoji="1" lang="ja-JP" altLang="en-US"/>
          </a:p>
        </p:txBody>
      </p:sp>
    </p:spTree>
    <p:extLst>
      <p:ext uri="{BB962C8B-B14F-4D97-AF65-F5344CB8AC3E}">
        <p14:creationId xmlns:p14="http://schemas.microsoft.com/office/powerpoint/2010/main" val="33797235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256901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35876934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JP" sz="1100" dirty="0"/>
              <a:t>Click-Through-Rate Prediction (CTR) plays an important roles in an Online Marketing System. The problem is to predict the probability that a user clicks on a advertise shown in some specific circumstance (such as when you check feed on facebook or when your mom buys stuff on amazon). From the predicted result, the Online Marketing System can choose the advertise which have highest probability that user can click to show up</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83890305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23509379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3310153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7181522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4745525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16059985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249798379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6275078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vi-VN" altLang="ja-JP" dirty="0"/>
              <a:t>Tech:</a:t>
            </a:r>
          </a:p>
          <a:p>
            <a:r>
              <a:rPr kumimoji="1" lang="vi-VN" altLang="ja-JP" dirty="0"/>
              <a:t>    - Viết code cho clean dễ hiểu cho người khác đọc. Estimate thời gian làm nhưng actual x4: refactor code vì code chạy dc nhưng khó hiểu. Learn dc cách viết code dễ hiểu, theo format chung.</a:t>
            </a:r>
          </a:p>
          <a:p>
            <a:r>
              <a:rPr kumimoji="1" lang="vi-VN" altLang="ja-JP" dirty="0"/>
              <a:t>    - Cách tổ chức code khi nhiều người làm chung mà ít bị conflict nhất: structure, module.</a:t>
            </a:r>
          </a:p>
          <a:p>
            <a:r>
              <a:rPr kumimoji="1" lang="vi-VN" altLang="ja-JP" dirty="0"/>
              <a:t>    - Khó khăn về sử dụng Keras framework để impl các DL model. Nhất là có bug thì debug khó trên keras, vì chưa quen code nhiều trên keras, mất thời gian debug và sửa. -&gt; mất thời gian để làm quen và xài dc 1 công nghệ mới.</a:t>
            </a:r>
          </a:p>
          <a:p>
            <a:r>
              <a:rPr kumimoji="1" lang="vi-VN" altLang="ja-JP" dirty="0"/>
              <a:t>    - Đang làm quen 1 tech mới + tự implement FM -&gt; cực kỳ take time. nhất là bug.</a:t>
            </a:r>
          </a:p>
          <a:p>
            <a:r>
              <a:rPr kumimoji="1" lang="vi-VN" altLang="ja-JP" dirty="0"/>
              <a:t>    - Consider sử dung library có impl sẵn trước để xem FM hoạt động tốt ra sao.</a:t>
            </a:r>
          </a:p>
          <a:p>
            <a:r>
              <a:rPr kumimoji="1" lang="vi-VN" altLang="ja-JP" dirty="0"/>
              <a:t>    - Hiểu dc FM sâu hơn.</a:t>
            </a:r>
          </a:p>
          <a:p>
            <a:r>
              <a:rPr kumimoji="1" lang="vi-VN" altLang="ja-JP" dirty="0"/>
              <a:t>    - Học dc cách xử lý data khi có quá nhiều category: hashing trick</a:t>
            </a:r>
          </a:p>
          <a:p>
            <a:r>
              <a:rPr kumimoji="1" lang="vi-VN" altLang="ja-JP" dirty="0"/>
              <a:t>    - AE không xài notebook để code.</a:t>
            </a:r>
          </a:p>
          <a:p>
            <a:r>
              <a:rPr kumimoji="1" lang="vi-VN" altLang="ja-JP" dirty="0"/>
              <a:t>    - Mình ko làm nhiều về phần phân tích tìm insight: mà làm nhanh eda -&gt; model để chạy. lý do: mình cần check performance của algorithm trên dataset.</a:t>
            </a:r>
          </a:p>
          <a:p>
            <a:r>
              <a:rPr kumimoji="1" lang="vi-VN" altLang="ja-JP" dirty="0"/>
              <a:t>    - Chưa làm test: Cần phải define unitest và data sanity test (check na, check output auc &gt; 0.5) b/c time.</a:t>
            </a:r>
          </a:p>
          <a:p>
            <a:r>
              <a:rPr kumimoji="1" lang="vi-VN" altLang="ja-JP" dirty="0"/>
              <a:t>    - Ko xài random seed lần này. Lý do: có nghĩ đến. ngta có thể thấy dc variation ở lần chạy. ko thể reproduce lại chính xác đến từng con số. nhưng tradeoff: expect có thể reproduce lại đến mức signicant (0.0001). mình chưa làm: chạy khoảng chừn 50 seed khác nhau -&gt; expect std để xác định khoảng sig -&gt; ko chạy dc vì take quá.</a:t>
            </a:r>
          </a:p>
          <a:p>
            <a:endParaRPr kumimoji="1" lang="ja-JP" altLang="en-US"/>
          </a:p>
        </p:txBody>
      </p:sp>
    </p:spTree>
    <p:extLst>
      <p:ext uri="{BB962C8B-B14F-4D97-AF65-F5344CB8AC3E}">
        <p14:creationId xmlns:p14="http://schemas.microsoft.com/office/powerpoint/2010/main" val="34919121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113705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432269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7070971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35824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6757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645225" y="2762725"/>
            <a:ext cx="6736500" cy="11598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400"/>
              <a:buNone/>
              <a:defRPr sz="4400">
                <a:solidFill>
                  <a:schemeClr val="dk2"/>
                </a:solidFill>
              </a:defRPr>
            </a:lvl1pPr>
            <a:lvl2pPr lvl="1">
              <a:spcBef>
                <a:spcPts val="0"/>
              </a:spcBef>
              <a:spcAft>
                <a:spcPts val="0"/>
              </a:spcAft>
              <a:buClr>
                <a:schemeClr val="dk2"/>
              </a:buClr>
              <a:buSzPts val="4400"/>
              <a:buNone/>
              <a:defRPr sz="4400">
                <a:solidFill>
                  <a:schemeClr val="dk2"/>
                </a:solidFill>
              </a:defRPr>
            </a:lvl2pPr>
            <a:lvl3pPr lvl="2">
              <a:spcBef>
                <a:spcPts val="0"/>
              </a:spcBef>
              <a:spcAft>
                <a:spcPts val="0"/>
              </a:spcAft>
              <a:buClr>
                <a:schemeClr val="dk2"/>
              </a:buClr>
              <a:buSzPts val="4400"/>
              <a:buNone/>
              <a:defRPr sz="4400">
                <a:solidFill>
                  <a:schemeClr val="dk2"/>
                </a:solidFill>
              </a:defRPr>
            </a:lvl3pPr>
            <a:lvl4pPr lvl="3">
              <a:spcBef>
                <a:spcPts val="0"/>
              </a:spcBef>
              <a:spcAft>
                <a:spcPts val="0"/>
              </a:spcAft>
              <a:buClr>
                <a:schemeClr val="dk2"/>
              </a:buClr>
              <a:buSzPts val="4400"/>
              <a:buNone/>
              <a:defRPr sz="4400">
                <a:solidFill>
                  <a:schemeClr val="dk2"/>
                </a:solidFill>
              </a:defRPr>
            </a:lvl4pPr>
            <a:lvl5pPr lvl="4">
              <a:spcBef>
                <a:spcPts val="0"/>
              </a:spcBef>
              <a:spcAft>
                <a:spcPts val="0"/>
              </a:spcAft>
              <a:buClr>
                <a:schemeClr val="dk2"/>
              </a:buClr>
              <a:buSzPts val="4400"/>
              <a:buNone/>
              <a:defRPr sz="4400">
                <a:solidFill>
                  <a:schemeClr val="dk2"/>
                </a:solidFill>
              </a:defRPr>
            </a:lvl5pPr>
            <a:lvl6pPr lvl="5">
              <a:spcBef>
                <a:spcPts val="0"/>
              </a:spcBef>
              <a:spcAft>
                <a:spcPts val="0"/>
              </a:spcAft>
              <a:buClr>
                <a:schemeClr val="dk2"/>
              </a:buClr>
              <a:buSzPts val="4400"/>
              <a:buNone/>
              <a:defRPr sz="4400">
                <a:solidFill>
                  <a:schemeClr val="dk2"/>
                </a:solidFill>
              </a:defRPr>
            </a:lvl6pPr>
            <a:lvl7pPr lvl="6">
              <a:spcBef>
                <a:spcPts val="0"/>
              </a:spcBef>
              <a:spcAft>
                <a:spcPts val="0"/>
              </a:spcAft>
              <a:buClr>
                <a:schemeClr val="dk2"/>
              </a:buClr>
              <a:buSzPts val="4400"/>
              <a:buNone/>
              <a:defRPr sz="4400">
                <a:solidFill>
                  <a:schemeClr val="dk2"/>
                </a:solidFill>
              </a:defRPr>
            </a:lvl7pPr>
            <a:lvl8pPr lvl="7">
              <a:spcBef>
                <a:spcPts val="0"/>
              </a:spcBef>
              <a:spcAft>
                <a:spcPts val="0"/>
              </a:spcAft>
              <a:buClr>
                <a:schemeClr val="dk2"/>
              </a:buClr>
              <a:buSzPts val="4400"/>
              <a:buNone/>
              <a:defRPr sz="4400">
                <a:solidFill>
                  <a:schemeClr val="dk2"/>
                </a:solidFill>
              </a:defRPr>
            </a:lvl8pPr>
            <a:lvl9pPr lvl="8">
              <a:spcBef>
                <a:spcPts val="0"/>
              </a:spcBef>
              <a:spcAft>
                <a:spcPts val="0"/>
              </a:spcAft>
              <a:buClr>
                <a:schemeClr val="dk2"/>
              </a:buClr>
              <a:buSzPts val="4400"/>
              <a:buNone/>
              <a:defRPr sz="4400">
                <a:solidFill>
                  <a:schemeClr val="dk2"/>
                </a:solidFill>
              </a:defRPr>
            </a:lvl9pPr>
          </a:lstStyle>
          <a:p>
            <a:endParaRPr/>
          </a:p>
        </p:txBody>
      </p:sp>
      <p:sp>
        <p:nvSpPr>
          <p:cNvPr id="11" name="Google Shape;11;p2"/>
          <p:cNvSpPr/>
          <p:nvPr/>
        </p:nvSpPr>
        <p:spPr>
          <a:xfrm>
            <a:off x="5938246" y="2533163"/>
            <a:ext cx="7218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659861" y="2533163"/>
            <a:ext cx="7218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 y="2533163"/>
            <a:ext cx="7218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21425" y="2533163"/>
            <a:ext cx="52167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3" name="Google Shape;33;p5"/>
          <p:cNvSpPr txBox="1">
            <a:spLocks noGrp="1"/>
          </p:cNvSpPr>
          <p:nvPr>
            <p:ph type="body" idx="1"/>
          </p:nvPr>
        </p:nvSpPr>
        <p:spPr>
          <a:xfrm>
            <a:off x="893700" y="1373588"/>
            <a:ext cx="6462600" cy="35523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Clr>
                <a:schemeClr val="accent6"/>
              </a:buClr>
              <a:buSzPts val="1800"/>
              <a:buChar char="▷"/>
              <a:defRPr>
                <a:solidFill>
                  <a:schemeClr val="dk1"/>
                </a:solidFill>
              </a:defRPr>
            </a:lvl1pPr>
            <a:lvl2pPr marL="914400" lvl="1" indent="-381000">
              <a:spcBef>
                <a:spcPts val="0"/>
              </a:spcBef>
              <a:spcAft>
                <a:spcPts val="0"/>
              </a:spcAft>
              <a:buClr>
                <a:schemeClr val="dk1"/>
              </a:buClr>
              <a:buSzPts val="2400"/>
              <a:buChar char="○"/>
              <a:defRPr>
                <a:solidFill>
                  <a:schemeClr val="dk1"/>
                </a:solidFill>
              </a:defRPr>
            </a:lvl2pPr>
            <a:lvl3pPr marL="1371600" lvl="2" indent="-381000">
              <a:spcBef>
                <a:spcPts val="0"/>
              </a:spcBef>
              <a:spcAft>
                <a:spcPts val="0"/>
              </a:spcAft>
              <a:buClr>
                <a:schemeClr val="dk1"/>
              </a:buClr>
              <a:buSzPts val="2400"/>
              <a:buChar char="■"/>
              <a:defRPr>
                <a:solidFill>
                  <a:schemeClr val="dk1"/>
                </a:solidFill>
              </a:defRPr>
            </a:lvl3pPr>
            <a:lvl4pPr marL="1828800" lvl="3" indent="-381000">
              <a:spcBef>
                <a:spcPts val="0"/>
              </a:spcBef>
              <a:spcAft>
                <a:spcPts val="0"/>
              </a:spcAft>
              <a:buClr>
                <a:schemeClr val="dk1"/>
              </a:buClr>
              <a:buSzPts val="2400"/>
              <a:buChar char="●"/>
              <a:defRPr>
                <a:solidFill>
                  <a:schemeClr val="dk1"/>
                </a:solidFill>
              </a:defRPr>
            </a:lvl4pPr>
            <a:lvl5pPr marL="2286000" lvl="4" indent="-381000">
              <a:spcBef>
                <a:spcPts val="0"/>
              </a:spcBef>
              <a:spcAft>
                <a:spcPts val="0"/>
              </a:spcAft>
              <a:buClr>
                <a:schemeClr val="dk1"/>
              </a:buClr>
              <a:buSzPts val="2400"/>
              <a:buChar char="○"/>
              <a:defRPr>
                <a:solidFill>
                  <a:schemeClr val="dk1"/>
                </a:solidFill>
              </a:defRPr>
            </a:lvl5pPr>
            <a:lvl6pPr marL="2743200" lvl="5" indent="-381000">
              <a:spcBef>
                <a:spcPts val="0"/>
              </a:spcBef>
              <a:spcAft>
                <a:spcPts val="0"/>
              </a:spcAft>
              <a:buClr>
                <a:schemeClr val="dk1"/>
              </a:buClr>
              <a:buSzPts val="2400"/>
              <a:buChar char="■"/>
              <a:defRPr>
                <a:solidFill>
                  <a:schemeClr val="dk1"/>
                </a:solidFill>
              </a:defRPr>
            </a:lvl6pPr>
            <a:lvl7pPr marL="3200400" lvl="6" indent="-381000">
              <a:spcBef>
                <a:spcPts val="0"/>
              </a:spcBef>
              <a:spcAft>
                <a:spcPts val="0"/>
              </a:spcAft>
              <a:buClr>
                <a:schemeClr val="dk1"/>
              </a:buClr>
              <a:buSzPts val="2400"/>
              <a:buChar char="●"/>
              <a:defRPr>
                <a:solidFill>
                  <a:schemeClr val="dk1"/>
                </a:solidFill>
              </a:defRPr>
            </a:lvl7pPr>
            <a:lvl8pPr marL="3657600" lvl="7" indent="-381000">
              <a:spcBef>
                <a:spcPts val="0"/>
              </a:spcBef>
              <a:spcAft>
                <a:spcPts val="0"/>
              </a:spcAft>
              <a:buClr>
                <a:schemeClr val="dk1"/>
              </a:buClr>
              <a:buSzPts val="2400"/>
              <a:buChar char="○"/>
              <a:defRPr>
                <a:solidFill>
                  <a:schemeClr val="dk1"/>
                </a:solidFill>
              </a:defRPr>
            </a:lvl8pPr>
            <a:lvl9pPr marL="4114800" lvl="8" indent="-381000">
              <a:spcBef>
                <a:spcPts val="0"/>
              </a:spcBef>
              <a:spcAft>
                <a:spcPts val="0"/>
              </a:spcAft>
              <a:buClr>
                <a:schemeClr val="dk1"/>
              </a:buClr>
              <a:buSzPts val="2400"/>
              <a:buChar char="■"/>
              <a:defRPr>
                <a:solidFill>
                  <a:schemeClr val="dk1"/>
                </a:solidFill>
              </a:defRPr>
            </a:lvl9pPr>
          </a:lstStyle>
          <a:p>
            <a:endParaRPr/>
          </a:p>
        </p:txBody>
      </p:sp>
      <p:sp>
        <p:nvSpPr>
          <p:cNvPr id="34" name="Google Shape;34;p5"/>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8"/>
        <p:cNvGrpSpPr/>
        <p:nvPr/>
      </p:nvGrpSpPr>
      <p:grpSpPr>
        <a:xfrm>
          <a:off x="0" y="0"/>
          <a:ext cx="0" cy="0"/>
          <a:chOff x="0" y="0"/>
          <a:chExt cx="0" cy="0"/>
        </a:xfrm>
      </p:grpSpPr>
      <p:sp>
        <p:nvSpPr>
          <p:cNvPr id="59" name="Google Shape;59;p8"/>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8"/>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8"/>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8"/>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8"/>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64" name="Google Shape;64;p8"/>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2"/>
        <p:cNvGrpSpPr/>
        <p:nvPr/>
      </p:nvGrpSpPr>
      <p:grpSpPr>
        <a:xfrm>
          <a:off x="0" y="0"/>
          <a:ext cx="0" cy="0"/>
          <a:chOff x="0" y="0"/>
          <a:chExt cx="0" cy="0"/>
        </a:xfrm>
      </p:grpSpPr>
      <p:sp>
        <p:nvSpPr>
          <p:cNvPr id="73" name="Google Shape;73;p10"/>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5066325"/>
            <a:ext cx="8937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0"/>
          <p:cNvSpPr/>
          <p:nvPr/>
        </p:nvSpPr>
        <p:spPr>
          <a:xfrm>
            <a:off x="893710" y="5066325"/>
            <a:ext cx="6462600" cy="77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color background">
  <p:cSld name="BLANK_1">
    <p:bg>
      <p:bgPr>
        <a:solidFill>
          <a:schemeClr val="accent1"/>
        </a:solidFill>
        <a:effectLst/>
      </p:bgPr>
    </p:bg>
    <p:spTree>
      <p:nvGrpSpPr>
        <p:cNvPr id="1" name="Shape 78"/>
        <p:cNvGrpSpPr/>
        <p:nvPr/>
      </p:nvGrpSpPr>
      <p:grpSpPr>
        <a:xfrm>
          <a:off x="0" y="0"/>
          <a:ext cx="0" cy="0"/>
          <a:chOff x="0" y="0"/>
          <a:chExt cx="0" cy="0"/>
        </a:xfrm>
      </p:grpSpPr>
      <p:sp>
        <p:nvSpPr>
          <p:cNvPr id="79" name="Google Shape;79;p11"/>
          <p:cNvSpPr/>
          <p:nvPr/>
        </p:nvSpPr>
        <p:spPr>
          <a:xfrm>
            <a:off x="7356366" y="5066325"/>
            <a:ext cx="893700" cy="7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1"/>
          <p:cNvSpPr/>
          <p:nvPr/>
        </p:nvSpPr>
        <p:spPr>
          <a:xfrm>
            <a:off x="8250312" y="5066325"/>
            <a:ext cx="893700" cy="77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0" y="5066325"/>
            <a:ext cx="893700" cy="77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1"/>
          <p:cNvSpPr/>
          <p:nvPr/>
        </p:nvSpPr>
        <p:spPr>
          <a:xfrm>
            <a:off x="893710" y="5066325"/>
            <a:ext cx="6462600" cy="77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93700" y="358388"/>
            <a:ext cx="6462600" cy="8574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1pPr>
            <a:lvl2pPr lvl="1">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2pPr>
            <a:lvl3pPr lvl="2">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3pPr>
            <a:lvl4pPr lvl="3">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4pPr>
            <a:lvl5pPr lvl="4">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5pPr>
            <a:lvl6pPr lvl="5">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6pPr>
            <a:lvl7pPr lvl="6">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7pPr>
            <a:lvl8pPr lvl="7">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8pPr>
            <a:lvl9pPr lvl="8">
              <a:spcBef>
                <a:spcPts val="0"/>
              </a:spcBef>
              <a:spcAft>
                <a:spcPts val="0"/>
              </a:spcAft>
              <a:buClr>
                <a:schemeClr val="accent6"/>
              </a:buClr>
              <a:buSzPts val="3200"/>
              <a:buFont typeface="Raleway"/>
              <a:buNone/>
              <a:defRPr sz="3200">
                <a:solidFill>
                  <a:schemeClr val="accent6"/>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893700" y="1373588"/>
            <a:ext cx="6462600" cy="35523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6"/>
              </a:buClr>
              <a:buSzPts val="2400"/>
              <a:buFont typeface="Lato"/>
              <a:buChar char="▷"/>
              <a:defRPr sz="2400">
                <a:solidFill>
                  <a:schemeClr val="dk1"/>
                </a:solidFill>
                <a:latin typeface="Lato"/>
                <a:ea typeface="Lato"/>
                <a:cs typeface="Lato"/>
                <a:sym typeface="Lato"/>
              </a:defRPr>
            </a:lvl1pPr>
            <a:lvl2pPr marL="914400" lvl="1"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2pPr>
            <a:lvl3pPr marL="1371600" lvl="2"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3pPr>
            <a:lvl4pPr marL="1828800" lvl="3"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4pPr>
            <a:lvl5pPr marL="2286000" lvl="4"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5pPr>
            <a:lvl6pPr marL="2743200" lvl="5"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6pPr>
            <a:lvl7pPr marL="3200400" lvl="6"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7pPr>
            <a:lvl8pPr marL="3657600" lvl="7"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8pPr>
            <a:lvl9pPr marL="4114800" lvl="8" indent="-381000">
              <a:spcBef>
                <a:spcPts val="0"/>
              </a:spcBef>
              <a:spcAft>
                <a:spcPts val="0"/>
              </a:spcAft>
              <a:buClr>
                <a:schemeClr val="dk1"/>
              </a:buClr>
              <a:buSzPts val="2400"/>
              <a:buFont typeface="Lato"/>
              <a:buChar char="■"/>
              <a:defRPr sz="2400">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80575" y="4696933"/>
            <a:ext cx="548700" cy="313500"/>
          </a:xfrm>
          <a:prstGeom prst="rect">
            <a:avLst/>
          </a:prstGeom>
          <a:noFill/>
          <a:ln>
            <a:noFill/>
          </a:ln>
        </p:spPr>
        <p:txBody>
          <a:bodyPr spcFirstLastPara="1" wrap="square" lIns="91425" tIns="91425" rIns="91425" bIns="91425" anchor="t" anchorCtr="0">
            <a:noAutofit/>
          </a:bodyPr>
          <a:lstStyle>
            <a:lvl1pPr lvl="0" algn="r">
              <a:buNone/>
              <a:defRPr sz="1300">
                <a:solidFill>
                  <a:schemeClr val="accent6"/>
                </a:solidFill>
                <a:latin typeface="Lato"/>
                <a:ea typeface="Lato"/>
                <a:cs typeface="Lato"/>
                <a:sym typeface="Lato"/>
              </a:defRPr>
            </a:lvl1pPr>
            <a:lvl2pPr lvl="1" algn="r">
              <a:buNone/>
              <a:defRPr sz="1300">
                <a:solidFill>
                  <a:schemeClr val="accent6"/>
                </a:solidFill>
                <a:latin typeface="Lato"/>
                <a:ea typeface="Lato"/>
                <a:cs typeface="Lato"/>
                <a:sym typeface="Lato"/>
              </a:defRPr>
            </a:lvl2pPr>
            <a:lvl3pPr lvl="2" algn="r">
              <a:buNone/>
              <a:defRPr sz="1300">
                <a:solidFill>
                  <a:schemeClr val="accent6"/>
                </a:solidFill>
                <a:latin typeface="Lato"/>
                <a:ea typeface="Lato"/>
                <a:cs typeface="Lato"/>
                <a:sym typeface="Lato"/>
              </a:defRPr>
            </a:lvl3pPr>
            <a:lvl4pPr lvl="3" algn="r">
              <a:buNone/>
              <a:defRPr sz="1300">
                <a:solidFill>
                  <a:schemeClr val="accent6"/>
                </a:solidFill>
                <a:latin typeface="Lato"/>
                <a:ea typeface="Lato"/>
                <a:cs typeface="Lato"/>
                <a:sym typeface="Lato"/>
              </a:defRPr>
            </a:lvl4pPr>
            <a:lvl5pPr lvl="4" algn="r">
              <a:buNone/>
              <a:defRPr sz="1300">
                <a:solidFill>
                  <a:schemeClr val="accent6"/>
                </a:solidFill>
                <a:latin typeface="Lato"/>
                <a:ea typeface="Lato"/>
                <a:cs typeface="Lato"/>
                <a:sym typeface="Lato"/>
              </a:defRPr>
            </a:lvl5pPr>
            <a:lvl6pPr lvl="5" algn="r">
              <a:buNone/>
              <a:defRPr sz="1300">
                <a:solidFill>
                  <a:schemeClr val="accent6"/>
                </a:solidFill>
                <a:latin typeface="Lato"/>
                <a:ea typeface="Lato"/>
                <a:cs typeface="Lato"/>
                <a:sym typeface="Lato"/>
              </a:defRPr>
            </a:lvl6pPr>
            <a:lvl7pPr lvl="6" algn="r">
              <a:buNone/>
              <a:defRPr sz="1300">
                <a:solidFill>
                  <a:schemeClr val="accent6"/>
                </a:solidFill>
                <a:latin typeface="Lato"/>
                <a:ea typeface="Lato"/>
                <a:cs typeface="Lato"/>
                <a:sym typeface="Lato"/>
              </a:defRPr>
            </a:lvl7pPr>
            <a:lvl8pPr lvl="7" algn="r">
              <a:buNone/>
              <a:defRPr sz="1300">
                <a:solidFill>
                  <a:schemeClr val="accent6"/>
                </a:solidFill>
                <a:latin typeface="Lato"/>
                <a:ea typeface="Lato"/>
                <a:cs typeface="Lato"/>
                <a:sym typeface="Lato"/>
              </a:defRPr>
            </a:lvl8pPr>
            <a:lvl9pPr lvl="8" algn="r">
              <a:buNone/>
              <a:defRPr sz="1300">
                <a:solidFill>
                  <a:schemeClr val="accent6"/>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 id="2147483657"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emarketer.com/Report/US-Ad-Spending-eMarketers-Updated-Estimates-Forecast-2017/2002134"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5" name="Google Shape;335;p34"/>
          <p:cNvSpPr txBox="1">
            <a:spLocks noGrp="1"/>
          </p:cNvSpPr>
          <p:nvPr>
            <p:ph type="subTitle" idx="4294967295"/>
          </p:nvPr>
        </p:nvSpPr>
        <p:spPr>
          <a:xfrm>
            <a:off x="916025" y="1754213"/>
            <a:ext cx="5561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b="1" dirty="0">
                <a:solidFill>
                  <a:schemeClr val="lt1"/>
                </a:solidFill>
                <a:latin typeface="Arial" panose="020B0604020202020204" pitchFamily="34" charset="0"/>
                <a:cs typeface="Arial" panose="020B0604020202020204" pitchFamily="34" charset="0"/>
              </a:rPr>
              <a:t>Click-Through-Rate Prediction</a:t>
            </a:r>
            <a:endParaRPr sz="4800" b="1" dirty="0">
              <a:solidFill>
                <a:schemeClr val="lt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77894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4"/>
          <p:cNvSpPr txBox="1">
            <a:spLocks noGrp="1"/>
          </p:cNvSpPr>
          <p:nvPr>
            <p:ph type="ctrTitle" idx="4294967295"/>
          </p:nvPr>
        </p:nvSpPr>
        <p:spPr>
          <a:xfrm>
            <a:off x="916025" y="440344"/>
            <a:ext cx="5561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err="1">
                <a:solidFill>
                  <a:schemeClr val="accent2"/>
                </a:solidFill>
                <a:latin typeface="+mj-lt"/>
              </a:rPr>
              <a:t>Thịnh</a:t>
            </a:r>
            <a:endParaRPr sz="6000" dirty="0">
              <a:solidFill>
                <a:schemeClr val="accent2"/>
              </a:solidFill>
              <a:latin typeface="+mj-lt"/>
            </a:endParaRPr>
          </a:p>
        </p:txBody>
      </p:sp>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j-lt"/>
              </a:rPr>
              <a:t>10</a:t>
            </a:fld>
            <a:endParaRPr>
              <a:latin typeface="+mj-lt"/>
            </a:endParaRPr>
          </a:p>
        </p:txBody>
      </p:sp>
      <p:pic>
        <p:nvPicPr>
          <p:cNvPr id="7" name="Picture 6">
            <a:extLst>
              <a:ext uri="{FF2B5EF4-FFF2-40B4-BE49-F238E27FC236}">
                <a16:creationId xmlns:a16="http://schemas.microsoft.com/office/drawing/2014/main" id="{32AAF41D-5186-F94C-9085-D56D310D2165}"/>
              </a:ext>
            </a:extLst>
          </p:cNvPr>
          <p:cNvPicPr>
            <a:picLocks noChangeAspect="1"/>
          </p:cNvPicPr>
          <p:nvPr/>
        </p:nvPicPr>
        <p:blipFill>
          <a:blip r:embed="rId3"/>
          <a:stretch>
            <a:fillRect/>
          </a:stretch>
        </p:blipFill>
        <p:spPr>
          <a:xfrm>
            <a:off x="1102517" y="1600144"/>
            <a:ext cx="1822167" cy="1822167"/>
          </a:xfrm>
          <a:prstGeom prst="rect">
            <a:avLst/>
          </a:prstGeom>
        </p:spPr>
      </p:pic>
      <p:sp>
        <p:nvSpPr>
          <p:cNvPr id="15" name="Google Shape;125;p17">
            <a:extLst>
              <a:ext uri="{FF2B5EF4-FFF2-40B4-BE49-F238E27FC236}">
                <a16:creationId xmlns:a16="http://schemas.microsoft.com/office/drawing/2014/main" id="{1C7643E8-7B93-FF43-9830-FBD4A9CAEFDB}"/>
              </a:ext>
            </a:extLst>
          </p:cNvPr>
          <p:cNvSpPr txBox="1">
            <a:spLocks/>
          </p:cNvSpPr>
          <p:nvPr/>
        </p:nvSpPr>
        <p:spPr>
          <a:xfrm>
            <a:off x="425886" y="2571750"/>
            <a:ext cx="6051240" cy="21251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457200">
              <a:spcBef>
                <a:spcPts val="600"/>
              </a:spcBef>
              <a:buSzPts val="1800"/>
              <a:buFont typeface="Arial" panose="020B0604020202020204" pitchFamily="34" charset="0"/>
              <a:buChar char="•"/>
            </a:pPr>
            <a:endParaRPr lang="en-US" sz="2000" dirty="0">
              <a:solidFill>
                <a:srgbClr val="667480"/>
              </a:solidFill>
              <a:latin typeface="+mj-lt"/>
              <a:cs typeface="Arial" panose="020B0604020202020204" pitchFamily="34" charset="0"/>
              <a:sym typeface="Raleway"/>
            </a:endParaRPr>
          </a:p>
        </p:txBody>
      </p:sp>
      <p:sp>
        <p:nvSpPr>
          <p:cNvPr id="10" name="TextBox 9">
            <a:extLst>
              <a:ext uri="{FF2B5EF4-FFF2-40B4-BE49-F238E27FC236}">
                <a16:creationId xmlns:a16="http://schemas.microsoft.com/office/drawing/2014/main" id="{DAAC17F6-42B0-A74A-99F9-A1D2DE244600}"/>
              </a:ext>
            </a:extLst>
          </p:cNvPr>
          <p:cNvSpPr txBox="1"/>
          <p:nvPr/>
        </p:nvSpPr>
        <p:spPr>
          <a:xfrm>
            <a:off x="3476876" y="1364747"/>
            <a:ext cx="4776469" cy="1569660"/>
          </a:xfrm>
          <a:prstGeom prst="rect">
            <a:avLst/>
          </a:prstGeom>
          <a:noFill/>
        </p:spPr>
        <p:txBody>
          <a:bodyPr wrap="square" rtlCol="0">
            <a:spAutoFit/>
          </a:bodyPr>
          <a:lstStyle/>
          <a:p>
            <a:r>
              <a:rPr lang="en-JP" sz="2400">
                <a:solidFill>
                  <a:srgbClr val="667480"/>
                </a:solidFill>
                <a:latin typeface="+mj-lt"/>
              </a:rPr>
              <a:t>@thinhcd</a:t>
            </a:r>
            <a:endParaRPr lang="vi-VN" sz="2400" dirty="0">
              <a:solidFill>
                <a:srgbClr val="667480"/>
              </a:solidFill>
              <a:latin typeface="+mj-lt"/>
            </a:endParaRPr>
          </a:p>
          <a:p>
            <a:pPr marL="285750" indent="-285750">
              <a:buFont typeface="Arial" panose="020B0604020202020204" pitchFamily="34" charset="0"/>
              <a:buChar char="•"/>
            </a:pPr>
            <a:r>
              <a:rPr lang="vi-VN" sz="2400" dirty="0">
                <a:solidFill>
                  <a:srgbClr val="667480"/>
                </a:solidFill>
                <a:latin typeface="+mj-lt"/>
              </a:rPr>
              <a:t>Skill:</a:t>
            </a:r>
          </a:p>
          <a:p>
            <a:pPr marL="285750" indent="-285750">
              <a:buFont typeface="Arial" panose="020B0604020202020204" pitchFamily="34" charset="0"/>
              <a:buChar char="•"/>
            </a:pPr>
            <a:r>
              <a:rPr lang="vi-VN" sz="2400" dirty="0">
                <a:solidFill>
                  <a:srgbClr val="667480"/>
                </a:solidFill>
                <a:latin typeface="+mj-lt"/>
              </a:rPr>
              <a:t>Hobies:</a:t>
            </a:r>
          </a:p>
          <a:p>
            <a:endParaRPr lang="en-JP" sz="2400" dirty="0">
              <a:solidFill>
                <a:srgbClr val="667480"/>
              </a:solidFill>
              <a:latin typeface="+mj-lt"/>
            </a:endParaRPr>
          </a:p>
        </p:txBody>
      </p:sp>
    </p:spTree>
    <p:extLst>
      <p:ext uri="{BB962C8B-B14F-4D97-AF65-F5344CB8AC3E}">
        <p14:creationId xmlns:p14="http://schemas.microsoft.com/office/powerpoint/2010/main" val="1695022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4"/>
          <p:cNvSpPr txBox="1">
            <a:spLocks noGrp="1"/>
          </p:cNvSpPr>
          <p:nvPr>
            <p:ph type="ctrTitle" idx="4294967295"/>
          </p:nvPr>
        </p:nvSpPr>
        <p:spPr>
          <a:xfrm>
            <a:off x="916025" y="440344"/>
            <a:ext cx="5561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err="1">
                <a:solidFill>
                  <a:schemeClr val="accent2"/>
                </a:solidFill>
                <a:latin typeface="+mj-lt"/>
              </a:rPr>
              <a:t>Phúc</a:t>
            </a:r>
            <a:endParaRPr sz="6000" dirty="0">
              <a:solidFill>
                <a:schemeClr val="accent2"/>
              </a:solidFill>
              <a:latin typeface="+mj-lt"/>
            </a:endParaRPr>
          </a:p>
        </p:txBody>
      </p:sp>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5" name="Picture 4">
            <a:extLst>
              <a:ext uri="{FF2B5EF4-FFF2-40B4-BE49-F238E27FC236}">
                <a16:creationId xmlns:a16="http://schemas.microsoft.com/office/drawing/2014/main" id="{8BA52513-370B-7949-AA6F-501432E9C063}"/>
              </a:ext>
            </a:extLst>
          </p:cNvPr>
          <p:cNvPicPr>
            <a:picLocks noChangeAspect="1"/>
          </p:cNvPicPr>
          <p:nvPr/>
        </p:nvPicPr>
        <p:blipFill>
          <a:blip r:embed="rId3"/>
          <a:stretch>
            <a:fillRect/>
          </a:stretch>
        </p:blipFill>
        <p:spPr>
          <a:xfrm>
            <a:off x="1040298" y="1660666"/>
            <a:ext cx="1822167" cy="1822167"/>
          </a:xfrm>
          <a:prstGeom prst="rect">
            <a:avLst/>
          </a:prstGeom>
        </p:spPr>
      </p:pic>
      <p:sp>
        <p:nvSpPr>
          <p:cNvPr id="15" name="Google Shape;125;p17">
            <a:extLst>
              <a:ext uri="{FF2B5EF4-FFF2-40B4-BE49-F238E27FC236}">
                <a16:creationId xmlns:a16="http://schemas.microsoft.com/office/drawing/2014/main" id="{1C7643E8-7B93-FF43-9830-FBD4A9CAEFDB}"/>
              </a:ext>
            </a:extLst>
          </p:cNvPr>
          <p:cNvSpPr txBox="1">
            <a:spLocks/>
          </p:cNvSpPr>
          <p:nvPr/>
        </p:nvSpPr>
        <p:spPr>
          <a:xfrm>
            <a:off x="425886" y="2571750"/>
            <a:ext cx="6051240" cy="21251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457200">
              <a:spcBef>
                <a:spcPts val="600"/>
              </a:spcBef>
              <a:buSzPts val="1800"/>
              <a:buFont typeface="Arial" panose="020B0604020202020204" pitchFamily="34" charset="0"/>
              <a:buChar char="•"/>
            </a:pPr>
            <a:endParaRPr lang="en-US" sz="2000" dirty="0">
              <a:solidFill>
                <a:srgbClr val="667480"/>
              </a:solidFill>
              <a:latin typeface="Arial" panose="020B0604020202020204" pitchFamily="34" charset="0"/>
              <a:cs typeface="Arial" panose="020B0604020202020204" pitchFamily="34" charset="0"/>
              <a:sym typeface="Raleway"/>
            </a:endParaRPr>
          </a:p>
        </p:txBody>
      </p:sp>
      <p:sp>
        <p:nvSpPr>
          <p:cNvPr id="10" name="TextBox 9">
            <a:extLst>
              <a:ext uri="{FF2B5EF4-FFF2-40B4-BE49-F238E27FC236}">
                <a16:creationId xmlns:a16="http://schemas.microsoft.com/office/drawing/2014/main" id="{DAAC17F6-42B0-A74A-99F9-A1D2DE244600}"/>
              </a:ext>
            </a:extLst>
          </p:cNvPr>
          <p:cNvSpPr txBox="1"/>
          <p:nvPr/>
        </p:nvSpPr>
        <p:spPr>
          <a:xfrm>
            <a:off x="3476876" y="1364747"/>
            <a:ext cx="4776469" cy="1569660"/>
          </a:xfrm>
          <a:prstGeom prst="rect">
            <a:avLst/>
          </a:prstGeom>
          <a:noFill/>
        </p:spPr>
        <p:txBody>
          <a:bodyPr wrap="square" rtlCol="0">
            <a:spAutoFit/>
          </a:bodyPr>
          <a:lstStyle/>
          <a:p>
            <a:r>
              <a:rPr lang="en-JP" sz="2400">
                <a:solidFill>
                  <a:srgbClr val="667480"/>
                </a:solidFill>
              </a:rPr>
              <a:t>@</a:t>
            </a:r>
            <a:r>
              <a:rPr lang="vi-VN" sz="2400" dirty="0">
                <a:solidFill>
                  <a:srgbClr val="667480"/>
                </a:solidFill>
              </a:rPr>
              <a:t>phucbd</a:t>
            </a:r>
          </a:p>
          <a:p>
            <a:pPr marL="285750" indent="-285750">
              <a:buFont typeface="Arial" panose="020B0604020202020204" pitchFamily="34" charset="0"/>
              <a:buChar char="•"/>
            </a:pPr>
            <a:r>
              <a:rPr lang="vi-VN" sz="2400" dirty="0">
                <a:solidFill>
                  <a:srgbClr val="667480"/>
                </a:solidFill>
              </a:rPr>
              <a:t>Skill:</a:t>
            </a:r>
          </a:p>
          <a:p>
            <a:pPr marL="285750" indent="-285750">
              <a:buFont typeface="Arial" panose="020B0604020202020204" pitchFamily="34" charset="0"/>
              <a:buChar char="•"/>
            </a:pPr>
            <a:r>
              <a:rPr lang="vi-VN" sz="2400" dirty="0">
                <a:solidFill>
                  <a:srgbClr val="667480"/>
                </a:solidFill>
              </a:rPr>
              <a:t>Hobies:</a:t>
            </a:r>
          </a:p>
          <a:p>
            <a:endParaRPr lang="en-JP" sz="2400" dirty="0">
              <a:solidFill>
                <a:srgbClr val="66748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4"/>
          <p:cNvSpPr txBox="1">
            <a:spLocks noGrp="1"/>
          </p:cNvSpPr>
          <p:nvPr>
            <p:ph type="ctrTitle" idx="4294967295"/>
          </p:nvPr>
        </p:nvSpPr>
        <p:spPr>
          <a:xfrm>
            <a:off x="916025" y="440344"/>
            <a:ext cx="5561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err="1">
                <a:solidFill>
                  <a:schemeClr val="accent2"/>
                </a:solidFill>
                <a:latin typeface="+mj-lt"/>
              </a:rPr>
              <a:t>Nguyên</a:t>
            </a:r>
            <a:endParaRPr sz="6000" dirty="0">
              <a:solidFill>
                <a:schemeClr val="accent2"/>
              </a:solidFill>
              <a:latin typeface="+mj-lt"/>
            </a:endParaRPr>
          </a:p>
        </p:txBody>
      </p:sp>
      <p:sp>
        <p:nvSpPr>
          <p:cNvPr id="106" name="Google Shape;106;p1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3" name="Picture 2">
            <a:extLst>
              <a:ext uri="{FF2B5EF4-FFF2-40B4-BE49-F238E27FC236}">
                <a16:creationId xmlns:a16="http://schemas.microsoft.com/office/drawing/2014/main" id="{C58CBCA0-F316-8742-8479-3BC7FFD0447D}"/>
              </a:ext>
            </a:extLst>
          </p:cNvPr>
          <p:cNvPicPr>
            <a:picLocks noChangeAspect="1"/>
          </p:cNvPicPr>
          <p:nvPr/>
        </p:nvPicPr>
        <p:blipFill>
          <a:blip r:embed="rId3"/>
          <a:stretch>
            <a:fillRect/>
          </a:stretch>
        </p:blipFill>
        <p:spPr>
          <a:xfrm>
            <a:off x="1040298" y="1660667"/>
            <a:ext cx="1822166" cy="1822166"/>
          </a:xfrm>
          <a:prstGeom prst="rect">
            <a:avLst/>
          </a:prstGeom>
        </p:spPr>
      </p:pic>
      <p:sp>
        <p:nvSpPr>
          <p:cNvPr id="15" name="Google Shape;125;p17">
            <a:extLst>
              <a:ext uri="{FF2B5EF4-FFF2-40B4-BE49-F238E27FC236}">
                <a16:creationId xmlns:a16="http://schemas.microsoft.com/office/drawing/2014/main" id="{1C7643E8-7B93-FF43-9830-FBD4A9CAEFDB}"/>
              </a:ext>
            </a:extLst>
          </p:cNvPr>
          <p:cNvSpPr txBox="1">
            <a:spLocks/>
          </p:cNvSpPr>
          <p:nvPr/>
        </p:nvSpPr>
        <p:spPr>
          <a:xfrm>
            <a:off x="425886" y="2571750"/>
            <a:ext cx="6051240" cy="212518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571500" indent="-457200">
              <a:spcBef>
                <a:spcPts val="600"/>
              </a:spcBef>
              <a:buSzPts val="1800"/>
              <a:buFont typeface="Arial" panose="020B0604020202020204" pitchFamily="34" charset="0"/>
              <a:buChar char="•"/>
            </a:pPr>
            <a:endParaRPr lang="en-US" sz="2000" dirty="0">
              <a:solidFill>
                <a:srgbClr val="667480"/>
              </a:solidFill>
              <a:latin typeface="Arial" panose="020B0604020202020204" pitchFamily="34" charset="0"/>
              <a:cs typeface="Arial" panose="020B0604020202020204" pitchFamily="34" charset="0"/>
              <a:sym typeface="Raleway"/>
            </a:endParaRPr>
          </a:p>
        </p:txBody>
      </p:sp>
      <p:sp>
        <p:nvSpPr>
          <p:cNvPr id="10" name="TextBox 9">
            <a:extLst>
              <a:ext uri="{FF2B5EF4-FFF2-40B4-BE49-F238E27FC236}">
                <a16:creationId xmlns:a16="http://schemas.microsoft.com/office/drawing/2014/main" id="{DAAC17F6-42B0-A74A-99F9-A1D2DE244600}"/>
              </a:ext>
            </a:extLst>
          </p:cNvPr>
          <p:cNvSpPr txBox="1"/>
          <p:nvPr/>
        </p:nvSpPr>
        <p:spPr>
          <a:xfrm>
            <a:off x="3476876" y="1364747"/>
            <a:ext cx="4776469" cy="1569660"/>
          </a:xfrm>
          <a:prstGeom prst="rect">
            <a:avLst/>
          </a:prstGeom>
          <a:noFill/>
        </p:spPr>
        <p:txBody>
          <a:bodyPr wrap="square" rtlCol="0">
            <a:spAutoFit/>
          </a:bodyPr>
          <a:lstStyle/>
          <a:p>
            <a:r>
              <a:rPr lang="en-JP" sz="2400">
                <a:solidFill>
                  <a:srgbClr val="667480"/>
                </a:solidFill>
              </a:rPr>
              <a:t>@</a:t>
            </a:r>
            <a:r>
              <a:rPr lang="vi-VN" sz="2400" dirty="0">
                <a:solidFill>
                  <a:srgbClr val="667480"/>
                </a:solidFill>
              </a:rPr>
              <a:t>nguyentp2</a:t>
            </a:r>
          </a:p>
          <a:p>
            <a:pPr marL="285750" indent="-285750">
              <a:buFont typeface="Arial" panose="020B0604020202020204" pitchFamily="34" charset="0"/>
              <a:buChar char="•"/>
            </a:pPr>
            <a:r>
              <a:rPr lang="vi-VN" sz="2400" dirty="0">
                <a:solidFill>
                  <a:srgbClr val="667480"/>
                </a:solidFill>
              </a:rPr>
              <a:t>Skill:</a:t>
            </a:r>
          </a:p>
          <a:p>
            <a:pPr marL="285750" indent="-285750">
              <a:buFont typeface="Arial" panose="020B0604020202020204" pitchFamily="34" charset="0"/>
              <a:buChar char="•"/>
            </a:pPr>
            <a:r>
              <a:rPr lang="vi-VN" sz="2400" dirty="0">
                <a:solidFill>
                  <a:srgbClr val="667480"/>
                </a:solidFill>
              </a:rPr>
              <a:t>Hobies:</a:t>
            </a:r>
          </a:p>
          <a:p>
            <a:endParaRPr lang="en-JP" sz="2400" dirty="0">
              <a:solidFill>
                <a:srgbClr val="667480"/>
              </a:solidFill>
            </a:endParaRPr>
          </a:p>
        </p:txBody>
      </p:sp>
    </p:spTree>
    <p:extLst>
      <p:ext uri="{BB962C8B-B14F-4D97-AF65-F5344CB8AC3E}">
        <p14:creationId xmlns:p14="http://schemas.microsoft.com/office/powerpoint/2010/main" val="908268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645225" y="2762724"/>
            <a:ext cx="7231678" cy="18745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Project Execution</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611164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C9AAF2-80CF-0044-A213-5EA20BA45DEC}"/>
              </a:ext>
            </a:extLst>
          </p:cNvPr>
          <p:cNvSpPr>
            <a:spLocks noGrp="1"/>
          </p:cNvSpPr>
          <p:nvPr>
            <p:ph type="title"/>
          </p:nvPr>
        </p:nvSpPr>
        <p:spPr/>
        <p:txBody>
          <a:bodyPr/>
          <a:lstStyle/>
          <a:p>
            <a:r>
              <a:rPr kumimoji="1" lang="en-US" altLang="ja-JP" dirty="0"/>
              <a:t>Our simple workflow</a:t>
            </a:r>
            <a:endParaRPr kumimoji="1" lang="ja-JP" altLang="en-US"/>
          </a:p>
        </p:txBody>
      </p:sp>
      <p:sp>
        <p:nvSpPr>
          <p:cNvPr id="4" name="スライド番号プレースホルダー 3">
            <a:extLst>
              <a:ext uri="{FF2B5EF4-FFF2-40B4-BE49-F238E27FC236}">
                <a16:creationId xmlns:a16="http://schemas.microsoft.com/office/drawing/2014/main" id="{57601F04-09F9-8643-9CC2-7522079BA10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a:p>
        </p:txBody>
      </p:sp>
      <p:sp>
        <p:nvSpPr>
          <p:cNvPr id="5" name="正方形/長方形 4">
            <a:extLst>
              <a:ext uri="{FF2B5EF4-FFF2-40B4-BE49-F238E27FC236}">
                <a16:creationId xmlns:a16="http://schemas.microsoft.com/office/drawing/2014/main" id="{5F1B81CE-B0DE-F144-A898-60D37D789681}"/>
              </a:ext>
            </a:extLst>
          </p:cNvPr>
          <p:cNvSpPr/>
          <p:nvPr/>
        </p:nvSpPr>
        <p:spPr>
          <a:xfrm>
            <a:off x="662940" y="1417320"/>
            <a:ext cx="1668780" cy="66294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en-US" altLang="ja-JP" dirty="0"/>
              <a:t>Research</a:t>
            </a:r>
            <a:endParaRPr kumimoji="1" lang="ja-JP" altLang="en-US"/>
          </a:p>
        </p:txBody>
      </p:sp>
      <p:sp>
        <p:nvSpPr>
          <p:cNvPr id="6" name="正方形/長方形 5">
            <a:extLst>
              <a:ext uri="{FF2B5EF4-FFF2-40B4-BE49-F238E27FC236}">
                <a16:creationId xmlns:a16="http://schemas.microsoft.com/office/drawing/2014/main" id="{8E86CBE3-4245-3242-8229-55C18150D261}"/>
              </a:ext>
            </a:extLst>
          </p:cNvPr>
          <p:cNvSpPr/>
          <p:nvPr/>
        </p:nvSpPr>
        <p:spPr>
          <a:xfrm>
            <a:off x="2903220" y="2404110"/>
            <a:ext cx="1668780" cy="66294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dirty="0"/>
              <a:t>Setup</a:t>
            </a:r>
            <a:endParaRPr kumimoji="1" lang="ja-JP" altLang="en-US"/>
          </a:p>
        </p:txBody>
      </p:sp>
      <p:sp>
        <p:nvSpPr>
          <p:cNvPr id="7" name="正方形/長方形 6">
            <a:extLst>
              <a:ext uri="{FF2B5EF4-FFF2-40B4-BE49-F238E27FC236}">
                <a16:creationId xmlns:a16="http://schemas.microsoft.com/office/drawing/2014/main" id="{F513A4E4-0252-624E-ABE8-CBC57024FCEA}"/>
              </a:ext>
            </a:extLst>
          </p:cNvPr>
          <p:cNvSpPr/>
          <p:nvPr/>
        </p:nvSpPr>
        <p:spPr>
          <a:xfrm>
            <a:off x="5360670" y="3501390"/>
            <a:ext cx="1668780" cy="66294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ja-JP" dirty="0"/>
              <a:t>Iteration Weekly</a:t>
            </a:r>
            <a:endParaRPr kumimoji="1" lang="ja-JP" altLang="en-US"/>
          </a:p>
        </p:txBody>
      </p:sp>
      <p:cxnSp>
        <p:nvCxnSpPr>
          <p:cNvPr id="9" name="曲線コネクタ 8">
            <a:extLst>
              <a:ext uri="{FF2B5EF4-FFF2-40B4-BE49-F238E27FC236}">
                <a16:creationId xmlns:a16="http://schemas.microsoft.com/office/drawing/2014/main" id="{6DF4D531-5CC0-2E46-B173-417C4E82B3A7}"/>
              </a:ext>
            </a:extLst>
          </p:cNvPr>
          <p:cNvCxnSpPr>
            <a:stCxn id="7" idx="3"/>
            <a:endCxn id="7" idx="2"/>
          </p:cNvCxnSpPr>
          <p:nvPr/>
        </p:nvCxnSpPr>
        <p:spPr>
          <a:xfrm flipH="1">
            <a:off x="6195060" y="3832860"/>
            <a:ext cx="834390" cy="331470"/>
          </a:xfrm>
          <a:prstGeom prst="curvedConnector4">
            <a:avLst>
              <a:gd name="adj1" fmla="val -123287"/>
              <a:gd name="adj2" fmla="val 286207"/>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cxnSp>
        <p:nvCxnSpPr>
          <p:cNvPr id="12" name="曲線コネクタ 11">
            <a:extLst>
              <a:ext uri="{FF2B5EF4-FFF2-40B4-BE49-F238E27FC236}">
                <a16:creationId xmlns:a16="http://schemas.microsoft.com/office/drawing/2014/main" id="{AB243736-8589-074C-A660-D46F408F3867}"/>
              </a:ext>
            </a:extLst>
          </p:cNvPr>
          <p:cNvCxnSpPr>
            <a:cxnSpLocks/>
            <a:stCxn id="6" idx="1"/>
            <a:endCxn id="5" idx="2"/>
          </p:cNvCxnSpPr>
          <p:nvPr/>
        </p:nvCxnSpPr>
        <p:spPr>
          <a:xfrm rot="10800000">
            <a:off x="1497330" y="2080260"/>
            <a:ext cx="1405890" cy="655320"/>
          </a:xfrm>
          <a:prstGeom prst="curvedConnector2">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cxnSp>
        <p:nvCxnSpPr>
          <p:cNvPr id="16" name="曲線コネクタ 15">
            <a:extLst>
              <a:ext uri="{FF2B5EF4-FFF2-40B4-BE49-F238E27FC236}">
                <a16:creationId xmlns:a16="http://schemas.microsoft.com/office/drawing/2014/main" id="{8F63C628-DCBF-C84C-9345-ABF729F10450}"/>
              </a:ext>
            </a:extLst>
          </p:cNvPr>
          <p:cNvCxnSpPr>
            <a:cxnSpLocks/>
            <a:stCxn id="7" idx="1"/>
            <a:endCxn id="6" idx="2"/>
          </p:cNvCxnSpPr>
          <p:nvPr/>
        </p:nvCxnSpPr>
        <p:spPr>
          <a:xfrm rot="10800000">
            <a:off x="3737610" y="3067050"/>
            <a:ext cx="1623060" cy="765810"/>
          </a:xfrm>
          <a:prstGeom prst="curvedConnector2">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cxnSp>
        <p:nvCxnSpPr>
          <p:cNvPr id="22" name="曲線コネクタ 21">
            <a:extLst>
              <a:ext uri="{FF2B5EF4-FFF2-40B4-BE49-F238E27FC236}">
                <a16:creationId xmlns:a16="http://schemas.microsoft.com/office/drawing/2014/main" id="{C08190EE-E55A-A145-B4A2-EEE7A318AAB1}"/>
              </a:ext>
            </a:extLst>
          </p:cNvPr>
          <p:cNvCxnSpPr>
            <a:cxnSpLocks/>
            <a:stCxn id="7" idx="2"/>
            <a:endCxn id="5" idx="1"/>
          </p:cNvCxnSpPr>
          <p:nvPr/>
        </p:nvCxnSpPr>
        <p:spPr>
          <a:xfrm rot="5400000" flipH="1">
            <a:off x="2221230" y="190500"/>
            <a:ext cx="2415540" cy="5532120"/>
          </a:xfrm>
          <a:prstGeom prst="curvedConnector4">
            <a:avLst>
              <a:gd name="adj1" fmla="val -9464"/>
              <a:gd name="adj2" fmla="val 104132"/>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cxnSp>
        <p:nvCxnSpPr>
          <p:cNvPr id="25" name="曲線コネクタ 24">
            <a:extLst>
              <a:ext uri="{FF2B5EF4-FFF2-40B4-BE49-F238E27FC236}">
                <a16:creationId xmlns:a16="http://schemas.microsoft.com/office/drawing/2014/main" id="{67863BF1-0ED9-F74C-85F8-9D7665EC4A34}"/>
              </a:ext>
            </a:extLst>
          </p:cNvPr>
          <p:cNvCxnSpPr>
            <a:cxnSpLocks/>
            <a:stCxn id="7" idx="0"/>
            <a:endCxn id="6" idx="0"/>
          </p:cNvCxnSpPr>
          <p:nvPr/>
        </p:nvCxnSpPr>
        <p:spPr>
          <a:xfrm rot="16200000" flipV="1">
            <a:off x="4417695" y="1724025"/>
            <a:ext cx="1097280" cy="2457450"/>
          </a:xfrm>
          <a:prstGeom prst="curvedConnector3">
            <a:avLst>
              <a:gd name="adj1" fmla="val 120833"/>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sp>
        <p:nvSpPr>
          <p:cNvPr id="28" name="正方形/長方形 27">
            <a:extLst>
              <a:ext uri="{FF2B5EF4-FFF2-40B4-BE49-F238E27FC236}">
                <a16:creationId xmlns:a16="http://schemas.microsoft.com/office/drawing/2014/main" id="{878BEDE2-3821-2C45-8D18-93CF24BEDB94}"/>
              </a:ext>
            </a:extLst>
          </p:cNvPr>
          <p:cNvSpPr/>
          <p:nvPr/>
        </p:nvSpPr>
        <p:spPr>
          <a:xfrm>
            <a:off x="6783220" y="1310640"/>
            <a:ext cx="966320" cy="662940"/>
          </a:xfrm>
          <a:prstGeom prst="rect">
            <a:avLst/>
          </a:prstGeom>
          <a:solidFill>
            <a:srgbClr val="92D050"/>
          </a:solidFill>
          <a:ln>
            <a:solidFill>
              <a:srgbClr val="00B05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ja-JP" dirty="0"/>
              <a:t>End</a:t>
            </a:r>
            <a:endParaRPr kumimoji="1" lang="ja-JP" altLang="en-US"/>
          </a:p>
        </p:txBody>
      </p:sp>
      <p:cxnSp>
        <p:nvCxnSpPr>
          <p:cNvPr id="29" name="曲線コネクタ 28">
            <a:extLst>
              <a:ext uri="{FF2B5EF4-FFF2-40B4-BE49-F238E27FC236}">
                <a16:creationId xmlns:a16="http://schemas.microsoft.com/office/drawing/2014/main" id="{C22388A7-4DE1-B443-BC88-FC26EDC929F1}"/>
              </a:ext>
            </a:extLst>
          </p:cNvPr>
          <p:cNvCxnSpPr>
            <a:cxnSpLocks/>
            <a:stCxn id="28" idx="2"/>
            <a:endCxn id="7" idx="0"/>
          </p:cNvCxnSpPr>
          <p:nvPr/>
        </p:nvCxnSpPr>
        <p:spPr>
          <a:xfrm rot="5400000">
            <a:off x="5966815" y="2201825"/>
            <a:ext cx="1527810" cy="1071320"/>
          </a:xfrm>
          <a:prstGeom prst="curvedConnector3">
            <a:avLst>
              <a:gd name="adj1" fmla="val 50000"/>
            </a:avLst>
          </a:prstGeom>
          <a:ln w="44450">
            <a:headEnd type="triangle"/>
            <a:tailEnd type="triangle"/>
          </a:ln>
          <a:effectLst>
            <a:outerShdw blurRad="50800" dist="50800" dir="5400000" sx="1000" sy="1000" algn="ctr" rotWithShape="0">
              <a:srgbClr val="000000"/>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09165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Setup</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893700" y="1373588"/>
            <a:ext cx="7586874" cy="3323345"/>
          </a:xfrm>
        </p:spPr>
        <p:txBody>
          <a:bodyPr/>
          <a:lstStyle/>
          <a:p>
            <a:pPr marL="114300" indent="0">
              <a:buNone/>
            </a:pPr>
            <a:r>
              <a:rPr kumimoji="1" lang="en-US" altLang="ja-JP" dirty="0">
                <a:latin typeface="+mn-lt"/>
              </a:rPr>
              <a:t>Estimate </a:t>
            </a:r>
            <a:r>
              <a:rPr kumimoji="1" lang="en-US" altLang="ja-JP" dirty="0" err="1">
                <a:latin typeface="+mn-lt"/>
              </a:rPr>
              <a:t>độ</a:t>
            </a:r>
            <a:r>
              <a:rPr kumimoji="1" lang="en-US" altLang="ja-JP" dirty="0">
                <a:latin typeface="+mn-lt"/>
              </a:rPr>
              <a:t> </a:t>
            </a:r>
            <a:r>
              <a:rPr kumimoji="1" lang="en-US" altLang="ja-JP" dirty="0" err="1">
                <a:latin typeface="+mn-lt"/>
              </a:rPr>
              <a:t>máu</a:t>
            </a:r>
            <a:r>
              <a:rPr kumimoji="1" lang="en-US" altLang="ja-JP" dirty="0">
                <a:latin typeface="+mn-lt"/>
              </a:rPr>
              <a:t> </a:t>
            </a:r>
            <a:r>
              <a:rPr kumimoji="1" lang="en-US" altLang="ja-JP" dirty="0" err="1">
                <a:latin typeface="+mn-lt"/>
              </a:rPr>
              <a:t>của</a:t>
            </a:r>
            <a:r>
              <a:rPr kumimoji="1" lang="en-US" altLang="ja-JP" dirty="0">
                <a:latin typeface="+mn-lt"/>
              </a:rPr>
              <a:t> members:</a:t>
            </a:r>
          </a:p>
          <a:p>
            <a:r>
              <a:rPr kumimoji="1" lang="en-US" altLang="ja-JP" dirty="0"/>
              <a:t>Work on weekend, free time.</a:t>
            </a:r>
          </a:p>
          <a:p>
            <a:r>
              <a:rPr kumimoji="1" lang="en-US" altLang="ja-JP" dirty="0"/>
              <a:t>3-4 hours/week.</a:t>
            </a:r>
          </a:p>
          <a:p>
            <a:r>
              <a:rPr kumimoji="1" lang="en-US" altLang="ja-JP" dirty="0"/>
              <a:t>~3 month.</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15</a:t>
            </a:fld>
            <a:endParaRPr lang="en">
              <a:latin typeface="+mn-lt"/>
            </a:endParaRPr>
          </a:p>
        </p:txBody>
      </p:sp>
    </p:spTree>
    <p:extLst>
      <p:ext uri="{BB962C8B-B14F-4D97-AF65-F5344CB8AC3E}">
        <p14:creationId xmlns:p14="http://schemas.microsoft.com/office/powerpoint/2010/main" val="2651317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Setup</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3977640" cy="3552300"/>
          </a:xfrm>
        </p:spPr>
        <p:txBody>
          <a:bodyPr/>
          <a:lstStyle/>
          <a:p>
            <a:pPr marL="114300" indent="0">
              <a:buNone/>
            </a:pPr>
            <a:r>
              <a:rPr kumimoji="1" lang="en-US" altLang="ja-JP" dirty="0">
                <a:latin typeface="+mn-lt"/>
              </a:rPr>
              <a:t>Create project structure with sample code</a:t>
            </a:r>
          </a:p>
          <a:p>
            <a:pPr marL="114300" indent="0">
              <a:buNone/>
            </a:pPr>
            <a:r>
              <a:rPr kumimoji="1" lang="en-US" altLang="ja-JP" dirty="0">
                <a:latin typeface="+mn-lt"/>
              </a:rPr>
              <a:t>Setup Working Env. EC2</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16</a:t>
            </a:fld>
            <a:endParaRPr lang="en">
              <a:latin typeface="+mn-lt"/>
            </a:endParaRPr>
          </a:p>
        </p:txBody>
      </p:sp>
      <p:pic>
        <p:nvPicPr>
          <p:cNvPr id="5" name="図 4">
            <a:extLst>
              <a:ext uri="{FF2B5EF4-FFF2-40B4-BE49-F238E27FC236}">
                <a16:creationId xmlns:a16="http://schemas.microsoft.com/office/drawing/2014/main" id="{11D35F83-1422-5548-8C66-AC034AE1832D}"/>
              </a:ext>
            </a:extLst>
          </p:cNvPr>
          <p:cNvPicPr>
            <a:picLocks noChangeAspect="1"/>
          </p:cNvPicPr>
          <p:nvPr/>
        </p:nvPicPr>
        <p:blipFill>
          <a:blip r:embed="rId3"/>
          <a:stretch>
            <a:fillRect/>
          </a:stretch>
        </p:blipFill>
        <p:spPr>
          <a:xfrm>
            <a:off x="4389965" y="179211"/>
            <a:ext cx="2004877" cy="4785077"/>
          </a:xfrm>
          <a:prstGeom prst="rect">
            <a:avLst/>
          </a:prstGeom>
        </p:spPr>
      </p:pic>
      <p:pic>
        <p:nvPicPr>
          <p:cNvPr id="6" name="図 5">
            <a:extLst>
              <a:ext uri="{FF2B5EF4-FFF2-40B4-BE49-F238E27FC236}">
                <a16:creationId xmlns:a16="http://schemas.microsoft.com/office/drawing/2014/main" id="{A8B20B71-1F37-C14E-9242-6657A305BA41}"/>
              </a:ext>
            </a:extLst>
          </p:cNvPr>
          <p:cNvPicPr>
            <a:picLocks noChangeAspect="1"/>
          </p:cNvPicPr>
          <p:nvPr/>
        </p:nvPicPr>
        <p:blipFill>
          <a:blip r:embed="rId4"/>
          <a:stretch>
            <a:fillRect/>
          </a:stretch>
        </p:blipFill>
        <p:spPr>
          <a:xfrm>
            <a:off x="1051560" y="3149738"/>
            <a:ext cx="2758440" cy="1471168"/>
          </a:xfrm>
          <a:prstGeom prst="rect">
            <a:avLst/>
          </a:prstGeom>
        </p:spPr>
      </p:pic>
    </p:spTree>
    <p:extLst>
      <p:ext uri="{BB962C8B-B14F-4D97-AF65-F5344CB8AC3E}">
        <p14:creationId xmlns:p14="http://schemas.microsoft.com/office/powerpoint/2010/main" val="14457587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Setup</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8412480" cy="3552300"/>
          </a:xfrm>
        </p:spPr>
        <p:txBody>
          <a:bodyPr/>
          <a:lstStyle/>
          <a:p>
            <a:pPr marL="114300" indent="0">
              <a:buNone/>
            </a:pPr>
            <a:r>
              <a:rPr kumimoji="1" lang="en-US" altLang="ja-JP" dirty="0">
                <a:latin typeface="+mn-lt"/>
              </a:rPr>
              <a:t>Write project README: objective, approach, datasets, models, metrics, reports, conventions, etc.</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17</a:t>
            </a:fld>
            <a:endParaRPr lang="en">
              <a:latin typeface="+mn-lt"/>
            </a:endParaRPr>
          </a:p>
        </p:txBody>
      </p:sp>
      <p:pic>
        <p:nvPicPr>
          <p:cNvPr id="6" name="図 5">
            <a:extLst>
              <a:ext uri="{FF2B5EF4-FFF2-40B4-BE49-F238E27FC236}">
                <a16:creationId xmlns:a16="http://schemas.microsoft.com/office/drawing/2014/main" id="{4C225E56-9BC8-1F42-A0CA-CC46C5E6F349}"/>
              </a:ext>
            </a:extLst>
          </p:cNvPr>
          <p:cNvPicPr>
            <a:picLocks noChangeAspect="1"/>
          </p:cNvPicPr>
          <p:nvPr/>
        </p:nvPicPr>
        <p:blipFill>
          <a:blip r:embed="rId3"/>
          <a:stretch>
            <a:fillRect/>
          </a:stretch>
        </p:blipFill>
        <p:spPr>
          <a:xfrm>
            <a:off x="331470" y="2388879"/>
            <a:ext cx="3364138" cy="2007631"/>
          </a:xfrm>
          <a:prstGeom prst="rect">
            <a:avLst/>
          </a:prstGeom>
        </p:spPr>
      </p:pic>
      <p:pic>
        <p:nvPicPr>
          <p:cNvPr id="7" name="図 6">
            <a:extLst>
              <a:ext uri="{FF2B5EF4-FFF2-40B4-BE49-F238E27FC236}">
                <a16:creationId xmlns:a16="http://schemas.microsoft.com/office/drawing/2014/main" id="{65FA2F16-C47F-7C42-BEC6-445F100D6AC3}"/>
              </a:ext>
            </a:extLst>
          </p:cNvPr>
          <p:cNvPicPr>
            <a:picLocks noChangeAspect="1"/>
          </p:cNvPicPr>
          <p:nvPr/>
        </p:nvPicPr>
        <p:blipFill>
          <a:blip r:embed="rId4"/>
          <a:stretch>
            <a:fillRect/>
          </a:stretch>
        </p:blipFill>
        <p:spPr>
          <a:xfrm>
            <a:off x="3964593" y="2388880"/>
            <a:ext cx="3364139" cy="2097554"/>
          </a:xfrm>
          <a:prstGeom prst="rect">
            <a:avLst/>
          </a:prstGeom>
        </p:spPr>
      </p:pic>
      <p:sp>
        <p:nvSpPr>
          <p:cNvPr id="8" name="テキスト ボックス 7">
            <a:extLst>
              <a:ext uri="{FF2B5EF4-FFF2-40B4-BE49-F238E27FC236}">
                <a16:creationId xmlns:a16="http://schemas.microsoft.com/office/drawing/2014/main" id="{12C70FD0-90D6-6C47-B3CE-E0FF0325C5D3}"/>
              </a:ext>
            </a:extLst>
          </p:cNvPr>
          <p:cNvSpPr txBox="1"/>
          <p:nvPr/>
        </p:nvSpPr>
        <p:spPr>
          <a:xfrm>
            <a:off x="7096933" y="4143986"/>
            <a:ext cx="748923" cy="769441"/>
          </a:xfrm>
          <a:prstGeom prst="rect">
            <a:avLst/>
          </a:prstGeom>
          <a:noFill/>
        </p:spPr>
        <p:txBody>
          <a:bodyPr wrap="none" rtlCol="0">
            <a:spAutoFit/>
          </a:bodyPr>
          <a:lstStyle/>
          <a:p>
            <a:r>
              <a:rPr kumimoji="1" lang="en-US" altLang="ja-JP" sz="4400" dirty="0"/>
              <a:t>…</a:t>
            </a:r>
            <a:endParaRPr kumimoji="1" lang="ja-JP" altLang="en-US" sz="4400"/>
          </a:p>
        </p:txBody>
      </p:sp>
    </p:spTree>
    <p:extLst>
      <p:ext uri="{BB962C8B-B14F-4D97-AF65-F5344CB8AC3E}">
        <p14:creationId xmlns:p14="http://schemas.microsoft.com/office/powerpoint/2010/main" val="18619107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setup</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8412480" cy="3552300"/>
          </a:xfrm>
        </p:spPr>
        <p:txBody>
          <a:bodyPr/>
          <a:lstStyle/>
          <a:p>
            <a:pPr marL="114300" indent="0">
              <a:buNone/>
            </a:pPr>
            <a:r>
              <a:rPr kumimoji="1" lang="en-US" altLang="ja-JP" dirty="0">
                <a:latin typeface="+mn-lt"/>
              </a:rPr>
              <a:t>Version control, code review: </a:t>
            </a:r>
            <a:r>
              <a:rPr kumimoji="1" lang="en-US" altLang="ja-JP" dirty="0" err="1">
                <a:latin typeface="+mn-lt"/>
              </a:rPr>
              <a:t>Github</a:t>
            </a:r>
            <a:endParaRPr kumimoji="1" lang="en-US" altLang="ja-JP" dirty="0">
              <a:latin typeface="+mn-lt"/>
            </a:endParaRPr>
          </a:p>
          <a:p>
            <a:pPr marL="571500" indent="-457200">
              <a:buFont typeface="+mj-lt"/>
              <a:buAutoNum type="arabicPeriod"/>
            </a:pPr>
            <a:endParaRPr kumimoji="1" lang="en-US" altLang="ja-JP"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18</a:t>
            </a:fld>
            <a:endParaRPr lang="en">
              <a:latin typeface="+mn-lt"/>
            </a:endParaRPr>
          </a:p>
        </p:txBody>
      </p:sp>
      <p:pic>
        <p:nvPicPr>
          <p:cNvPr id="5" name="図 4">
            <a:extLst>
              <a:ext uri="{FF2B5EF4-FFF2-40B4-BE49-F238E27FC236}">
                <a16:creationId xmlns:a16="http://schemas.microsoft.com/office/drawing/2014/main" id="{1A6E1F2B-073E-3D43-8E9E-DA5F5A68A855}"/>
              </a:ext>
            </a:extLst>
          </p:cNvPr>
          <p:cNvPicPr>
            <a:picLocks noChangeAspect="1"/>
          </p:cNvPicPr>
          <p:nvPr/>
        </p:nvPicPr>
        <p:blipFill>
          <a:blip r:embed="rId3"/>
          <a:stretch>
            <a:fillRect/>
          </a:stretch>
        </p:blipFill>
        <p:spPr>
          <a:xfrm>
            <a:off x="640080" y="2080260"/>
            <a:ext cx="7429500" cy="2787530"/>
          </a:xfrm>
          <a:prstGeom prst="rect">
            <a:avLst/>
          </a:prstGeom>
        </p:spPr>
      </p:pic>
    </p:spTree>
    <p:extLst>
      <p:ext uri="{BB962C8B-B14F-4D97-AF65-F5344CB8AC3E}">
        <p14:creationId xmlns:p14="http://schemas.microsoft.com/office/powerpoint/2010/main" val="1422069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Setup</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114726" y="1215788"/>
            <a:ext cx="2468030" cy="3710100"/>
          </a:xfrm>
        </p:spPr>
        <p:txBody>
          <a:bodyPr/>
          <a:lstStyle/>
          <a:p>
            <a:pPr marL="114300" indent="0">
              <a:buNone/>
            </a:pPr>
            <a:r>
              <a:rPr kumimoji="1" lang="en-US" altLang="ja-JP" sz="2000" dirty="0">
                <a:latin typeface="+mn-lt"/>
              </a:rPr>
              <a:t>Task: Planner</a:t>
            </a:r>
          </a:p>
          <a:p>
            <a:pPr marL="114300" indent="0">
              <a:buNone/>
            </a:pPr>
            <a:r>
              <a:rPr kumimoji="1" lang="en-US" altLang="ja-JP" sz="2000" dirty="0"/>
              <a:t>Meeting: </a:t>
            </a:r>
            <a:r>
              <a:rPr kumimoji="1" lang="en-US" altLang="ja-JP" sz="2000" dirty="0" err="1"/>
              <a:t>Chatwork</a:t>
            </a:r>
            <a:r>
              <a:rPr kumimoji="1" lang="en-US" altLang="ja-JP" sz="2000" dirty="0"/>
              <a:t>, Team.</a:t>
            </a:r>
          </a:p>
          <a:p>
            <a:pPr marL="114300" indent="0">
              <a:buNone/>
            </a:pPr>
            <a:endParaRPr kumimoji="1" lang="en-US" altLang="ja-JP" dirty="0">
              <a:latin typeface="+mn-lt"/>
            </a:endParaRPr>
          </a:p>
          <a:p>
            <a:pPr marL="114300" indent="0">
              <a:buNone/>
            </a:pPr>
            <a:endParaRPr kumimoji="1" lang="en-US" altLang="ja-JP"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19</a:t>
            </a:fld>
            <a:endParaRPr lang="en">
              <a:latin typeface="+mn-lt"/>
            </a:endParaRPr>
          </a:p>
        </p:txBody>
      </p:sp>
      <p:pic>
        <p:nvPicPr>
          <p:cNvPr id="6" name="図 5">
            <a:extLst>
              <a:ext uri="{FF2B5EF4-FFF2-40B4-BE49-F238E27FC236}">
                <a16:creationId xmlns:a16="http://schemas.microsoft.com/office/drawing/2014/main" id="{6756655C-9053-8149-8822-9FE7C31F0846}"/>
              </a:ext>
            </a:extLst>
          </p:cNvPr>
          <p:cNvPicPr>
            <a:picLocks noChangeAspect="1"/>
          </p:cNvPicPr>
          <p:nvPr/>
        </p:nvPicPr>
        <p:blipFill>
          <a:blip r:embed="rId3"/>
          <a:stretch>
            <a:fillRect/>
          </a:stretch>
        </p:blipFill>
        <p:spPr>
          <a:xfrm>
            <a:off x="2582755" y="1410306"/>
            <a:ext cx="6446520" cy="3092109"/>
          </a:xfrm>
          <a:prstGeom prst="rect">
            <a:avLst/>
          </a:prstGeom>
        </p:spPr>
      </p:pic>
    </p:spTree>
    <p:extLst>
      <p:ext uri="{BB962C8B-B14F-4D97-AF65-F5344CB8AC3E}">
        <p14:creationId xmlns:p14="http://schemas.microsoft.com/office/powerpoint/2010/main" val="16490076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grpSp>
        <p:nvGrpSpPr>
          <p:cNvPr id="242" name="Google Shape;242;p28"/>
          <p:cNvGrpSpPr/>
          <p:nvPr/>
        </p:nvGrpSpPr>
        <p:grpSpPr>
          <a:xfrm>
            <a:off x="4846320" y="2002063"/>
            <a:ext cx="4091697" cy="2694871"/>
            <a:chOff x="4846320" y="1189775"/>
            <a:chExt cx="4091697" cy="3593160"/>
          </a:xfrm>
        </p:grpSpPr>
        <p:sp>
          <p:nvSpPr>
            <p:cNvPr id="243" name="Google Shape;243;p28"/>
            <p:cNvSpPr/>
            <p:nvPr/>
          </p:nvSpPr>
          <p:spPr>
            <a:xfrm>
              <a:off x="4846320" y="1189775"/>
              <a:ext cx="4091697" cy="669000"/>
            </a:xfrm>
            <a:prstGeom prst="chevron">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SzPts val="1100"/>
                <a:buNone/>
              </a:pPr>
              <a:r>
                <a:rPr lang="en" sz="2400" dirty="0">
                  <a:solidFill>
                    <a:schemeClr val="lt1"/>
                  </a:solidFill>
                  <a:latin typeface="Raleway"/>
                  <a:ea typeface="Raleway"/>
                  <a:cs typeface="Raleway"/>
                  <a:sym typeface="Raleway"/>
                </a:rPr>
                <a:t>Choose Top N</a:t>
              </a:r>
              <a:endParaRPr dirty="0">
                <a:solidFill>
                  <a:schemeClr val="lt1"/>
                </a:solidFill>
                <a:latin typeface="Lato"/>
                <a:ea typeface="Lato"/>
                <a:cs typeface="Lato"/>
                <a:sym typeface="Lato"/>
              </a:endParaRPr>
            </a:p>
          </p:txBody>
        </p:sp>
        <p:sp>
          <p:nvSpPr>
            <p:cNvPr id="244" name="Google Shape;244;p28"/>
            <p:cNvSpPr txBox="1"/>
            <p:nvPr/>
          </p:nvSpPr>
          <p:spPr>
            <a:xfrm>
              <a:off x="5107577" y="2057125"/>
              <a:ext cx="3572959" cy="272581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dirty="0">
                  <a:solidFill>
                    <a:schemeClr val="dk1"/>
                  </a:solidFill>
                  <a:latin typeface="Lato"/>
                  <a:ea typeface="Lato"/>
                  <a:cs typeface="Lato"/>
                  <a:sym typeface="Lato"/>
                </a:rPr>
                <a:t>Now just simply pick top Ads to show to users.</a:t>
              </a:r>
            </a:p>
            <a:p>
              <a:pPr marL="0" lvl="0" indent="0" algn="l" rtl="0">
                <a:lnSpc>
                  <a:spcPct val="115000"/>
                </a:lnSpc>
                <a:spcBef>
                  <a:spcPts val="0"/>
                </a:spcBef>
                <a:spcAft>
                  <a:spcPts val="0"/>
                </a:spcAft>
                <a:buClr>
                  <a:schemeClr val="dk1"/>
                </a:buClr>
                <a:buSzPts val="1100"/>
                <a:buFont typeface="Arial"/>
                <a:buNone/>
              </a:pPr>
              <a:r>
                <a:rPr lang="en" sz="1600" i="1" dirty="0">
                  <a:solidFill>
                    <a:schemeClr val="dk1"/>
                  </a:solidFill>
                  <a:latin typeface="Lato"/>
                  <a:ea typeface="Lato"/>
                  <a:cs typeface="Lato"/>
                  <a:sym typeface="Lato"/>
                </a:rPr>
                <a:t>Note</a:t>
              </a:r>
              <a:r>
                <a:rPr lang="en" sz="1600" dirty="0">
                  <a:solidFill>
                    <a:schemeClr val="dk1"/>
                  </a:solidFill>
                  <a:latin typeface="Lato"/>
                  <a:ea typeface="Lato"/>
                  <a:cs typeface="Lato"/>
                  <a:sym typeface="Lato"/>
                </a:rPr>
                <a:t>: There are advanced ”picking” methods in practice.</a:t>
              </a:r>
              <a:endParaRPr sz="1200" dirty="0">
                <a:solidFill>
                  <a:schemeClr val="dk1"/>
                </a:solidFill>
                <a:latin typeface="Lato"/>
                <a:ea typeface="Lato"/>
                <a:cs typeface="Lato"/>
                <a:sym typeface="Lato"/>
              </a:endParaRPr>
            </a:p>
          </p:txBody>
        </p:sp>
      </p:grpSp>
      <p:sp>
        <p:nvSpPr>
          <p:cNvPr id="247" name="Google Shape;247;p28"/>
          <p:cNvSpPr txBox="1"/>
          <p:nvPr/>
        </p:nvSpPr>
        <p:spPr>
          <a:xfrm>
            <a:off x="663426" y="2652576"/>
            <a:ext cx="4326585" cy="1357721"/>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600" dirty="0">
                <a:solidFill>
                  <a:schemeClr val="dk1"/>
                </a:solidFill>
                <a:latin typeface="Lato"/>
                <a:ea typeface="Lato"/>
                <a:cs typeface="Lato"/>
                <a:sym typeface="Lato"/>
              </a:rPr>
              <a:t>Machine Learning will predict if user is likely to click on each Ads.</a:t>
            </a:r>
          </a:p>
          <a:p>
            <a:pPr marL="0" lvl="0" indent="0" algn="l" rtl="0">
              <a:lnSpc>
                <a:spcPct val="115000"/>
              </a:lnSpc>
              <a:spcBef>
                <a:spcPts val="0"/>
              </a:spcBef>
              <a:spcAft>
                <a:spcPts val="0"/>
              </a:spcAft>
              <a:buNone/>
            </a:pPr>
            <a:endParaRPr dirty="0">
              <a:solidFill>
                <a:schemeClr val="dk1"/>
              </a:solidFill>
              <a:latin typeface="Lato"/>
              <a:ea typeface="Lato"/>
              <a:cs typeface="Lato"/>
              <a:sym typeface="Lato"/>
            </a:endParaRPr>
          </a:p>
        </p:txBody>
      </p:sp>
      <p:sp>
        <p:nvSpPr>
          <p:cNvPr id="249" name="Google Shape;249;p28"/>
          <p:cNvSpPr/>
          <p:nvPr/>
        </p:nvSpPr>
        <p:spPr>
          <a:xfrm>
            <a:off x="425885" y="2002063"/>
            <a:ext cx="4681692" cy="50175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SzPts val="1100"/>
              <a:buNone/>
            </a:pPr>
            <a:r>
              <a:rPr lang="en" sz="2400" dirty="0">
                <a:solidFill>
                  <a:schemeClr val="lt1"/>
                </a:solidFill>
                <a:latin typeface="Raleway"/>
                <a:ea typeface="Raleway"/>
                <a:cs typeface="Raleway"/>
                <a:sym typeface="Raleway"/>
              </a:rPr>
              <a:t>Predict Click Probability</a:t>
            </a:r>
            <a:endParaRPr dirty="0">
              <a:solidFill>
                <a:schemeClr val="lt1"/>
              </a:solidFill>
              <a:latin typeface="Lato"/>
              <a:ea typeface="Lato"/>
              <a:cs typeface="Lato"/>
              <a:sym typeface="Lato"/>
            </a:endParaRPr>
          </a:p>
        </p:txBody>
      </p:sp>
      <p:sp>
        <p:nvSpPr>
          <p:cNvPr id="251" name="Google Shape;251;p28"/>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
        <p:nvSpPr>
          <p:cNvPr id="15" name="Google Shape;125;p17">
            <a:extLst>
              <a:ext uri="{FF2B5EF4-FFF2-40B4-BE49-F238E27FC236}">
                <a16:creationId xmlns:a16="http://schemas.microsoft.com/office/drawing/2014/main" id="{B9BCD9F6-3407-5340-9BE2-606687EE67F1}"/>
              </a:ext>
            </a:extLst>
          </p:cNvPr>
          <p:cNvSpPr txBox="1">
            <a:spLocks/>
          </p:cNvSpPr>
          <p:nvPr/>
        </p:nvSpPr>
        <p:spPr>
          <a:xfrm>
            <a:off x="425885" y="1373588"/>
            <a:ext cx="8254651" cy="50175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rgbClr val="667480"/>
                </a:solidFill>
              </a:rPr>
              <a:t>How Machine Learning can help improve CTR?</a:t>
            </a:r>
          </a:p>
        </p:txBody>
      </p:sp>
      <p:graphicFrame>
        <p:nvGraphicFramePr>
          <p:cNvPr id="16" name="Google Shape;199;p24">
            <a:extLst>
              <a:ext uri="{FF2B5EF4-FFF2-40B4-BE49-F238E27FC236}">
                <a16:creationId xmlns:a16="http://schemas.microsoft.com/office/drawing/2014/main" id="{E0E0E275-F0EB-B645-8EA5-4E333B25145A}"/>
              </a:ext>
            </a:extLst>
          </p:cNvPr>
          <p:cNvGraphicFramePr/>
          <p:nvPr>
            <p:extLst>
              <p:ext uri="{D42A27DB-BD31-4B8C-83A1-F6EECF244321}">
                <p14:modId xmlns:p14="http://schemas.microsoft.com/office/powerpoint/2010/main" val="3525815092"/>
              </p:ext>
            </p:extLst>
          </p:nvPr>
        </p:nvGraphicFramePr>
        <p:xfrm>
          <a:off x="1240971" y="3602454"/>
          <a:ext cx="2573384" cy="1356320"/>
        </p:xfrm>
        <a:graphic>
          <a:graphicData uri="http://schemas.openxmlformats.org/drawingml/2006/table">
            <a:tbl>
              <a:tblPr>
                <a:noFill/>
                <a:tableStyleId>{3F7E8505-F9CD-4B43-A523-38F769515F02}</a:tableStyleId>
              </a:tblPr>
              <a:tblGrid>
                <a:gridCol w="1286692">
                  <a:extLst>
                    <a:ext uri="{9D8B030D-6E8A-4147-A177-3AD203B41FA5}">
                      <a16:colId xmlns:a16="http://schemas.microsoft.com/office/drawing/2014/main" val="20000"/>
                    </a:ext>
                  </a:extLst>
                </a:gridCol>
                <a:gridCol w="1286692">
                  <a:extLst>
                    <a:ext uri="{9D8B030D-6E8A-4147-A177-3AD203B41FA5}">
                      <a16:colId xmlns:a16="http://schemas.microsoft.com/office/drawing/2014/main" val="20003"/>
                    </a:ext>
                  </a:extLst>
                </a:gridCol>
              </a:tblGrid>
              <a:tr h="274785">
                <a:tc>
                  <a:txBody>
                    <a:bodyPr/>
                    <a:lstStyle/>
                    <a:p>
                      <a:pPr marL="0" lvl="0" indent="0" algn="l" rtl="0">
                        <a:spcBef>
                          <a:spcPts val="0"/>
                        </a:spcBef>
                        <a:spcAft>
                          <a:spcPts val="0"/>
                        </a:spcAft>
                        <a:buNone/>
                      </a:pPr>
                      <a:endParaRPr sz="1100">
                        <a:solidFill>
                          <a:schemeClr val="dk2"/>
                        </a:solidFill>
                        <a:latin typeface="Arial" panose="020B0604020202020204" pitchFamily="34" charset="0"/>
                        <a:ea typeface="Raleway"/>
                        <a:cs typeface="Arial" panose="020B0604020202020204" pitchFamily="34" charset="0"/>
                        <a:sym typeface="Raleway"/>
                      </a:endParaRPr>
                    </a:p>
                  </a:txBody>
                  <a:tcPr marL="91425" marR="91425" marT="68575" marB="68575" anchor="ctr">
                    <a:lnL w="76200" cap="flat" cmpd="sng">
                      <a:solidFill>
                        <a:srgbClr val="2185C5">
                          <a:alpha val="0"/>
                        </a:srgbClr>
                      </a:solidFill>
                      <a:prstDash val="solid"/>
                      <a:round/>
                      <a:headEnd type="none" w="sm" len="sm"/>
                      <a:tailEnd type="none" w="sm" len="sm"/>
                    </a:lnL>
                    <a:lnR w="9525" cap="flat" cmpd="sng">
                      <a:solidFill>
                        <a:srgbClr val="2185C5">
                          <a:alpha val="0"/>
                        </a:srgbClr>
                      </a:solidFill>
                      <a:prstDash val="solid"/>
                      <a:round/>
                      <a:headEnd type="none" w="sm" len="sm"/>
                      <a:tailEnd type="none" w="sm" len="sm"/>
                    </a:lnR>
                    <a:lnT w="76200" cap="flat" cmpd="sng">
                      <a:solidFill>
                        <a:schemeClr val="accent1"/>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100" dirty="0">
                          <a:solidFill>
                            <a:schemeClr val="dk2"/>
                          </a:solidFill>
                          <a:latin typeface="Arial" panose="020B0604020202020204" pitchFamily="34" charset="0"/>
                          <a:ea typeface="Raleway"/>
                          <a:cs typeface="Arial" panose="020B0604020202020204" pitchFamily="34" charset="0"/>
                          <a:sym typeface="Raleway"/>
                        </a:rPr>
                        <a:t>Click %</a:t>
                      </a:r>
                      <a:endParaRPr sz="1100" dirty="0">
                        <a:solidFill>
                          <a:schemeClr val="dk2"/>
                        </a:solidFill>
                        <a:latin typeface="Arial" panose="020B0604020202020204" pitchFamily="34" charset="0"/>
                        <a:ea typeface="Raleway"/>
                        <a:cs typeface="Arial" panose="020B0604020202020204" pitchFamily="34" charset="0"/>
                        <a:sym typeface="Raleway"/>
                      </a:endParaRPr>
                    </a:p>
                  </a:txBody>
                  <a:tcPr marL="91425" marR="91425" marT="68575" marB="68575" anchor="ctr">
                    <a:lnL w="9525" cap="flat" cmpd="sng" algn="ctr">
                      <a:solidFill>
                        <a:srgbClr val="2185C5">
                          <a:alpha val="0"/>
                        </a:srgbClr>
                      </a:solidFill>
                      <a:prstDash val="solid"/>
                      <a:round/>
                      <a:headEnd type="none" w="sm" len="sm"/>
                      <a:tailEnd type="none" w="sm" len="sm"/>
                    </a:lnL>
                    <a:lnR w="76200" cap="flat" cmpd="sng">
                      <a:solidFill>
                        <a:srgbClr val="2185C5">
                          <a:alpha val="0"/>
                        </a:srgbClr>
                      </a:solidFill>
                      <a:prstDash val="solid"/>
                      <a:round/>
                      <a:headEnd type="none" w="sm" len="sm"/>
                      <a:tailEnd type="none" w="sm" len="sm"/>
                    </a:lnR>
                    <a:lnT w="76200" cap="flat" cmpd="sng">
                      <a:solidFill>
                        <a:schemeClr val="accent1"/>
                      </a:solidFill>
                      <a:prstDash val="solid"/>
                      <a:round/>
                      <a:headEnd type="none" w="sm" len="sm"/>
                      <a:tailEnd type="none" w="sm" len="sm"/>
                    </a:lnT>
                    <a:lnB w="952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316004">
                <a:tc>
                  <a:txBody>
                    <a:bodyPr/>
                    <a:lstStyle/>
                    <a:p>
                      <a:pPr marL="0" lvl="0" indent="0" algn="r" rtl="0">
                        <a:spcBef>
                          <a:spcPts val="0"/>
                        </a:spcBef>
                        <a:spcAft>
                          <a:spcPts val="0"/>
                        </a:spcAft>
                        <a:buNone/>
                      </a:pPr>
                      <a:r>
                        <a:rPr lang="en" sz="1100" dirty="0">
                          <a:solidFill>
                            <a:schemeClr val="dk2"/>
                          </a:solidFill>
                          <a:latin typeface="Arial" panose="020B0604020202020204" pitchFamily="34" charset="0"/>
                          <a:ea typeface="Raleway"/>
                          <a:cs typeface="Arial" panose="020B0604020202020204" pitchFamily="34" charset="0"/>
                          <a:sym typeface="Raleway"/>
                        </a:rPr>
                        <a:t>Ads A</a:t>
                      </a:r>
                      <a:endParaRPr sz="1100" dirty="0">
                        <a:solidFill>
                          <a:schemeClr val="dk2"/>
                        </a:solidFill>
                        <a:latin typeface="Arial" panose="020B0604020202020204" pitchFamily="34" charset="0"/>
                        <a:ea typeface="Raleway"/>
                        <a:cs typeface="Arial" panose="020B0604020202020204" pitchFamily="34" charset="0"/>
                        <a:sym typeface="Raleway"/>
                      </a:endParaRPr>
                    </a:p>
                  </a:txBody>
                  <a:tcPr marL="91425" marR="91425" marT="68575" marB="68575" anchor="ctr">
                    <a:lnL w="76200" cap="flat" cmpd="sng">
                      <a:solidFill>
                        <a:srgbClr val="2185C5">
                          <a:alpha val="0"/>
                        </a:srgbClr>
                      </a:solidFill>
                      <a:prstDash val="solid"/>
                      <a:round/>
                      <a:headEnd type="none" w="sm" len="sm"/>
                      <a:tailEnd type="none" w="sm" len="sm"/>
                    </a:lnL>
                    <a:lnR w="9525" cap="flat" cmpd="sng">
                      <a:solidFill>
                        <a:srgbClr val="2185C5">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400" b="1" dirty="0">
                          <a:solidFill>
                            <a:schemeClr val="dk1"/>
                          </a:solidFill>
                          <a:latin typeface="Arial" panose="020B0604020202020204" pitchFamily="34" charset="0"/>
                          <a:ea typeface="Lato"/>
                          <a:cs typeface="Arial" panose="020B0604020202020204" pitchFamily="34" charset="0"/>
                          <a:sym typeface="Lato"/>
                        </a:rPr>
                        <a:t>30%</a:t>
                      </a:r>
                      <a:endParaRPr sz="1400" b="1" dirty="0">
                        <a:solidFill>
                          <a:schemeClr val="dk1"/>
                        </a:solidFill>
                        <a:latin typeface="Arial" panose="020B0604020202020204" pitchFamily="34" charset="0"/>
                        <a:ea typeface="Lato"/>
                        <a:cs typeface="Arial" panose="020B0604020202020204" pitchFamily="34" charset="0"/>
                        <a:sym typeface="Lato"/>
                      </a:endParaRPr>
                    </a:p>
                  </a:txBody>
                  <a:tcPr marL="91425" marR="91425" marT="68575" marB="68575" anchor="ctr">
                    <a:lnL w="9525" cap="flat" cmpd="sng" algn="ctr">
                      <a:solidFill>
                        <a:srgbClr val="2185C5">
                          <a:alpha val="0"/>
                        </a:srgbClr>
                      </a:solidFill>
                      <a:prstDash val="solid"/>
                      <a:round/>
                      <a:headEnd type="none" w="sm" len="sm"/>
                      <a:tailEnd type="none" w="sm" len="sm"/>
                    </a:lnL>
                    <a:lnR w="76200" cap="flat" cmpd="sng">
                      <a:solidFill>
                        <a:srgbClr val="2185C5">
                          <a:alpha val="0"/>
                        </a:srgbClr>
                      </a:solidFill>
                      <a:prstDash val="solid"/>
                      <a:round/>
                      <a:headEnd type="none" w="sm" len="sm"/>
                      <a:tailEnd type="none" w="sm" len="sm"/>
                    </a:lnR>
                    <a:lnT w="9525" cap="flat" cmpd="sng" algn="ctr">
                      <a:solidFill>
                        <a:schemeClr val="accent2"/>
                      </a:solidFill>
                      <a:prstDash val="solid"/>
                      <a:round/>
                      <a:headEnd type="none" w="sm" len="sm"/>
                      <a:tailEnd type="none" w="sm" len="sm"/>
                    </a:lnT>
                    <a:lnB w="952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16004">
                <a:tc>
                  <a:txBody>
                    <a:bodyPr/>
                    <a:lstStyle/>
                    <a:p>
                      <a:pPr marL="0" lvl="0" indent="0" algn="r" rtl="0">
                        <a:spcBef>
                          <a:spcPts val="0"/>
                        </a:spcBef>
                        <a:spcAft>
                          <a:spcPts val="0"/>
                        </a:spcAft>
                        <a:buNone/>
                      </a:pPr>
                      <a:r>
                        <a:rPr lang="en" sz="1100" dirty="0">
                          <a:solidFill>
                            <a:schemeClr val="dk2"/>
                          </a:solidFill>
                          <a:latin typeface="Arial" panose="020B0604020202020204" pitchFamily="34" charset="0"/>
                          <a:ea typeface="Raleway"/>
                          <a:cs typeface="Arial" panose="020B0604020202020204" pitchFamily="34" charset="0"/>
                          <a:sym typeface="Raleway"/>
                        </a:rPr>
                        <a:t>Ads B</a:t>
                      </a:r>
                      <a:endParaRPr sz="1100" dirty="0">
                        <a:solidFill>
                          <a:schemeClr val="dk2"/>
                        </a:solidFill>
                        <a:latin typeface="Arial" panose="020B0604020202020204" pitchFamily="34" charset="0"/>
                        <a:ea typeface="Raleway"/>
                        <a:cs typeface="Arial" panose="020B0604020202020204" pitchFamily="34" charset="0"/>
                        <a:sym typeface="Raleway"/>
                      </a:endParaRPr>
                    </a:p>
                  </a:txBody>
                  <a:tcPr marL="91425" marR="91425" marT="68575" marB="68575" anchor="ctr">
                    <a:lnL w="76200" cap="flat" cmpd="sng">
                      <a:solidFill>
                        <a:srgbClr val="2185C5">
                          <a:alpha val="0"/>
                        </a:srgbClr>
                      </a:solidFill>
                      <a:prstDash val="solid"/>
                      <a:round/>
                      <a:headEnd type="none" w="sm" len="sm"/>
                      <a:tailEnd type="none" w="sm" len="sm"/>
                    </a:lnL>
                    <a:lnR w="9525" cap="flat" cmpd="sng">
                      <a:solidFill>
                        <a:srgbClr val="2185C5">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sz="1400" b="1" dirty="0">
                          <a:solidFill>
                            <a:schemeClr val="dk1"/>
                          </a:solidFill>
                          <a:latin typeface="Arial" panose="020B0604020202020204" pitchFamily="34" charset="0"/>
                          <a:ea typeface="Lato"/>
                          <a:cs typeface="Arial" panose="020B0604020202020204" pitchFamily="34" charset="0"/>
                          <a:sym typeface="Lato"/>
                        </a:rPr>
                        <a:t>80%</a:t>
                      </a:r>
                      <a:endParaRPr sz="1400" b="1" dirty="0">
                        <a:solidFill>
                          <a:schemeClr val="dk1"/>
                        </a:solidFill>
                        <a:latin typeface="Arial" panose="020B0604020202020204" pitchFamily="34" charset="0"/>
                        <a:ea typeface="Lato"/>
                        <a:cs typeface="Arial" panose="020B0604020202020204" pitchFamily="34" charset="0"/>
                        <a:sym typeface="Lato"/>
                      </a:endParaRPr>
                    </a:p>
                  </a:txBody>
                  <a:tcPr marL="91425" marR="91425" marT="68575" marB="68575" anchor="ctr">
                    <a:lnL w="9525" cap="flat" cmpd="sng" algn="ctr">
                      <a:solidFill>
                        <a:srgbClr val="2185C5">
                          <a:alpha val="0"/>
                        </a:srgbClr>
                      </a:solidFill>
                      <a:prstDash val="solid"/>
                      <a:round/>
                      <a:headEnd type="none" w="sm" len="sm"/>
                      <a:tailEnd type="none" w="sm" len="sm"/>
                    </a:lnL>
                    <a:lnR w="76200" cap="flat" cmpd="sng">
                      <a:solidFill>
                        <a:srgbClr val="2185C5">
                          <a:alpha val="0"/>
                        </a:srgbClr>
                      </a:solidFill>
                      <a:prstDash val="solid"/>
                      <a:round/>
                      <a:headEnd type="none" w="sm" len="sm"/>
                      <a:tailEnd type="none" w="sm" len="sm"/>
                    </a:lnR>
                    <a:lnT w="9525" cap="flat" cmpd="sng" algn="ctr">
                      <a:solidFill>
                        <a:schemeClr val="accent2"/>
                      </a:solidFill>
                      <a:prstDash val="solid"/>
                      <a:round/>
                      <a:headEnd type="none" w="sm" len="sm"/>
                      <a:tailEnd type="none" w="sm" len="sm"/>
                    </a:lnT>
                    <a:lnB w="952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16004">
                <a:tc>
                  <a:txBody>
                    <a:bodyPr/>
                    <a:lstStyle/>
                    <a:p>
                      <a:pPr marL="0" lvl="0" indent="0" algn="r" rtl="0">
                        <a:spcBef>
                          <a:spcPts val="0"/>
                        </a:spcBef>
                        <a:spcAft>
                          <a:spcPts val="0"/>
                        </a:spcAft>
                        <a:buNone/>
                      </a:pPr>
                      <a:r>
                        <a:rPr lang="en" sz="1100" dirty="0">
                          <a:solidFill>
                            <a:schemeClr val="dk2"/>
                          </a:solidFill>
                          <a:latin typeface="Arial" panose="020B0604020202020204" pitchFamily="34" charset="0"/>
                          <a:ea typeface="Raleway"/>
                          <a:cs typeface="Arial" panose="020B0604020202020204" pitchFamily="34" charset="0"/>
                          <a:sym typeface="Raleway"/>
                        </a:rPr>
                        <a:t>Ads C</a:t>
                      </a:r>
                      <a:endParaRPr sz="1100" dirty="0">
                        <a:solidFill>
                          <a:schemeClr val="dk2"/>
                        </a:solidFill>
                        <a:latin typeface="Arial" panose="020B0604020202020204" pitchFamily="34" charset="0"/>
                        <a:ea typeface="Raleway"/>
                        <a:cs typeface="Arial" panose="020B0604020202020204" pitchFamily="34" charset="0"/>
                        <a:sym typeface="Raleway"/>
                      </a:endParaRPr>
                    </a:p>
                  </a:txBody>
                  <a:tcPr marL="91425" marR="91425" marT="68575" marB="68575" anchor="ctr">
                    <a:lnL w="76200" cap="flat" cmpd="sng">
                      <a:solidFill>
                        <a:srgbClr val="2185C5">
                          <a:alpha val="0"/>
                        </a:srgbClr>
                      </a:solidFill>
                      <a:prstDash val="solid"/>
                      <a:round/>
                      <a:headEnd type="none" w="sm" len="sm"/>
                      <a:tailEnd type="none" w="sm" len="sm"/>
                    </a:lnL>
                    <a:lnR w="9525" cap="flat" cmpd="sng">
                      <a:solidFill>
                        <a:srgbClr val="2185C5">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76200" cap="flat" cmpd="sng">
                      <a:solidFill>
                        <a:schemeClr val="accent1"/>
                      </a:solidFill>
                      <a:prstDash val="solid"/>
                      <a:round/>
                      <a:headEnd type="none" w="sm" len="sm"/>
                      <a:tailEnd type="none" w="sm" len="sm"/>
                    </a:lnB>
                  </a:tcPr>
                </a:tc>
                <a:tc>
                  <a:txBody>
                    <a:bodyPr/>
                    <a:lstStyle/>
                    <a:p>
                      <a:pPr marL="0" lvl="0" indent="0" algn="ctr" rtl="0">
                        <a:spcBef>
                          <a:spcPts val="0"/>
                        </a:spcBef>
                        <a:spcAft>
                          <a:spcPts val="0"/>
                        </a:spcAft>
                        <a:buNone/>
                      </a:pPr>
                      <a:r>
                        <a:rPr lang="en" sz="1400" b="1" dirty="0">
                          <a:solidFill>
                            <a:schemeClr val="dk1"/>
                          </a:solidFill>
                          <a:latin typeface="Arial" panose="020B0604020202020204" pitchFamily="34" charset="0"/>
                          <a:ea typeface="Lato"/>
                          <a:cs typeface="Arial" panose="020B0604020202020204" pitchFamily="34" charset="0"/>
                          <a:sym typeface="Lato"/>
                        </a:rPr>
                        <a:t>60%</a:t>
                      </a:r>
                      <a:endParaRPr sz="1400" b="1" dirty="0">
                        <a:solidFill>
                          <a:schemeClr val="dk1"/>
                        </a:solidFill>
                        <a:latin typeface="Arial" panose="020B0604020202020204" pitchFamily="34" charset="0"/>
                        <a:ea typeface="Lato"/>
                        <a:cs typeface="Arial" panose="020B0604020202020204" pitchFamily="34" charset="0"/>
                        <a:sym typeface="Lato"/>
                      </a:endParaRPr>
                    </a:p>
                  </a:txBody>
                  <a:tcPr marL="91425" marR="91425" marT="68575" marB="68575" anchor="ctr">
                    <a:lnL w="9525" cap="flat" cmpd="sng" algn="ctr">
                      <a:solidFill>
                        <a:srgbClr val="2185C5">
                          <a:alpha val="0"/>
                        </a:srgbClr>
                      </a:solidFill>
                      <a:prstDash val="solid"/>
                      <a:round/>
                      <a:headEnd type="none" w="sm" len="sm"/>
                      <a:tailEnd type="none" w="sm" len="sm"/>
                    </a:lnL>
                    <a:lnR w="76200" cap="flat" cmpd="sng">
                      <a:solidFill>
                        <a:srgbClr val="2185C5">
                          <a:alpha val="0"/>
                        </a:srgbClr>
                      </a:solidFill>
                      <a:prstDash val="solid"/>
                      <a:round/>
                      <a:headEnd type="none" w="sm" len="sm"/>
                      <a:tailEnd type="none" w="sm" len="sm"/>
                    </a:lnR>
                    <a:lnT w="9525" cap="flat" cmpd="sng" algn="ctr">
                      <a:solidFill>
                        <a:schemeClr val="accent2"/>
                      </a:solidFill>
                      <a:prstDash val="solid"/>
                      <a:round/>
                      <a:headEnd type="none" w="sm" len="sm"/>
                      <a:tailEnd type="none" w="sm" len="sm"/>
                    </a:lnT>
                    <a:lnB w="76200" cap="flat" cmpd="sng">
                      <a:solidFill>
                        <a:schemeClr val="accent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 name="タイトル 2">
            <a:extLst>
              <a:ext uri="{FF2B5EF4-FFF2-40B4-BE49-F238E27FC236}">
                <a16:creationId xmlns:a16="http://schemas.microsoft.com/office/drawing/2014/main" id="{911C24CE-1E4D-8D40-9210-75086B7F3C75}"/>
              </a:ext>
            </a:extLst>
          </p:cNvPr>
          <p:cNvSpPr>
            <a:spLocks noGrp="1"/>
          </p:cNvSpPr>
          <p:nvPr>
            <p:ph type="title"/>
          </p:nvPr>
        </p:nvSpPr>
        <p:spPr/>
        <p:txBody>
          <a:bodyPr/>
          <a:lstStyle/>
          <a:p>
            <a:r>
              <a:rPr lang="vi-VN" altLang="ja-JP" dirty="0">
                <a:latin typeface="+mn-lt"/>
              </a:rPr>
              <a:t>CTR simplify</a:t>
            </a:r>
            <a:endParaRPr lang="ja-JP" altLang="en-US">
              <a:latin typeface="+mn-lt"/>
            </a:endParaRPr>
          </a:p>
        </p:txBody>
      </p:sp>
    </p:spTree>
    <p:extLst>
      <p:ext uri="{BB962C8B-B14F-4D97-AF65-F5344CB8AC3E}">
        <p14:creationId xmlns:p14="http://schemas.microsoft.com/office/powerpoint/2010/main" val="2111226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Iteration Weekly</a:t>
            </a:r>
            <a:endParaRPr kumimoji="1" lang="ja-JP" altLang="en-US">
              <a:latin typeface="+mn-lt"/>
            </a:endParaRPr>
          </a:p>
        </p:txBody>
      </p:sp>
      <p:sp>
        <p:nvSpPr>
          <p:cNvPr id="7" name="正方形/長方形 6">
            <a:extLst>
              <a:ext uri="{FF2B5EF4-FFF2-40B4-BE49-F238E27FC236}">
                <a16:creationId xmlns:a16="http://schemas.microsoft.com/office/drawing/2014/main" id="{4D8112DE-A6C1-5B44-9E9C-33CE18403D5F}"/>
              </a:ext>
            </a:extLst>
          </p:cNvPr>
          <p:cNvSpPr/>
          <p:nvPr/>
        </p:nvSpPr>
        <p:spPr>
          <a:xfrm>
            <a:off x="537210" y="1309886"/>
            <a:ext cx="2251710" cy="99441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en-US" altLang="ja-JP" dirty="0"/>
              <a:t>Weekly Mtg</a:t>
            </a:r>
          </a:p>
          <a:p>
            <a:pPr algn="ctr"/>
            <a:r>
              <a:rPr kumimoji="1" lang="en-US" altLang="ja-JP" dirty="0"/>
              <a:t>8~9 PM</a:t>
            </a:r>
          </a:p>
          <a:p>
            <a:pPr algn="ctr"/>
            <a:r>
              <a:rPr kumimoji="1" lang="en-US" altLang="ja-JP" dirty="0"/>
              <a:t>30~60 mins</a:t>
            </a:r>
            <a:endParaRPr kumimoji="1" lang="ja-JP" altLang="en-US"/>
          </a:p>
        </p:txBody>
      </p:sp>
      <p:sp>
        <p:nvSpPr>
          <p:cNvPr id="8" name="正方形/長方形 7">
            <a:extLst>
              <a:ext uri="{FF2B5EF4-FFF2-40B4-BE49-F238E27FC236}">
                <a16:creationId xmlns:a16="http://schemas.microsoft.com/office/drawing/2014/main" id="{B242DDC8-4ADB-8F46-B656-C2E6B2F08C09}"/>
              </a:ext>
            </a:extLst>
          </p:cNvPr>
          <p:cNvSpPr/>
          <p:nvPr/>
        </p:nvSpPr>
        <p:spPr>
          <a:xfrm>
            <a:off x="3822105" y="1309886"/>
            <a:ext cx="2251710" cy="99441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kumimoji="1" lang="en-US" altLang="ja-JP" dirty="0"/>
              <a:t>Review current task</a:t>
            </a:r>
          </a:p>
          <a:p>
            <a:pPr algn="ctr"/>
            <a:r>
              <a:rPr kumimoji="1" lang="en-US" altLang="ja-JP" dirty="0"/>
              <a:t>Bug / Delay / Result</a:t>
            </a:r>
            <a:endParaRPr kumimoji="1" lang="ja-JP" altLang="en-US"/>
          </a:p>
        </p:txBody>
      </p:sp>
      <p:sp>
        <p:nvSpPr>
          <p:cNvPr id="9" name="正方形/長方形 8">
            <a:extLst>
              <a:ext uri="{FF2B5EF4-FFF2-40B4-BE49-F238E27FC236}">
                <a16:creationId xmlns:a16="http://schemas.microsoft.com/office/drawing/2014/main" id="{160AD00F-4AFA-2146-9144-73C49DEBB7A2}"/>
              </a:ext>
            </a:extLst>
          </p:cNvPr>
          <p:cNvSpPr/>
          <p:nvPr/>
        </p:nvSpPr>
        <p:spPr>
          <a:xfrm>
            <a:off x="6657065" y="2425065"/>
            <a:ext cx="2251710" cy="994410"/>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en-US" altLang="ja-JP" dirty="0"/>
              <a:t>Plan new task</a:t>
            </a:r>
          </a:p>
          <a:p>
            <a:pPr algn="ctr"/>
            <a:r>
              <a:rPr kumimoji="1" lang="en-US" altLang="ja-JP" dirty="0"/>
              <a:t>Or change task</a:t>
            </a:r>
            <a:endParaRPr kumimoji="1" lang="ja-JP" altLang="en-US"/>
          </a:p>
        </p:txBody>
      </p:sp>
      <p:sp>
        <p:nvSpPr>
          <p:cNvPr id="10" name="正方形/長方形 9">
            <a:extLst>
              <a:ext uri="{FF2B5EF4-FFF2-40B4-BE49-F238E27FC236}">
                <a16:creationId xmlns:a16="http://schemas.microsoft.com/office/drawing/2014/main" id="{97D9131D-4B0E-6247-9E7A-A0E51971F4BE}"/>
              </a:ext>
            </a:extLst>
          </p:cNvPr>
          <p:cNvSpPr/>
          <p:nvPr/>
        </p:nvSpPr>
        <p:spPr>
          <a:xfrm>
            <a:off x="3822105" y="3506981"/>
            <a:ext cx="2251710" cy="994410"/>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kumimoji="1" lang="en-US" altLang="ja-JP" dirty="0"/>
              <a:t>Pick task</a:t>
            </a:r>
          </a:p>
          <a:p>
            <a:pPr marL="285750" indent="-285750">
              <a:buFont typeface="Arial" panose="020B0604020202020204" pitchFamily="34" charset="0"/>
              <a:buChar char="•"/>
            </a:pPr>
            <a:r>
              <a:rPr kumimoji="1" lang="en-US" altLang="ja-JP" dirty="0"/>
              <a:t>By skill</a:t>
            </a:r>
          </a:p>
          <a:p>
            <a:pPr marL="285750" indent="-285750">
              <a:buFont typeface="Arial" panose="020B0604020202020204" pitchFamily="34" charset="0"/>
              <a:buChar char="•"/>
            </a:pPr>
            <a:r>
              <a:rPr kumimoji="1" lang="en-US" altLang="ja-JP" dirty="0"/>
              <a:t>By </a:t>
            </a:r>
            <a:r>
              <a:rPr kumimoji="1" lang="en-US" altLang="ja-JP" dirty="0" err="1"/>
              <a:t>Sở</a:t>
            </a:r>
            <a:r>
              <a:rPr kumimoji="1" lang="en-US" altLang="ja-JP" dirty="0"/>
              <a:t> </a:t>
            </a:r>
            <a:r>
              <a:rPr kumimoji="1" lang="en-US" altLang="ja-JP" dirty="0" err="1"/>
              <a:t>thích</a:t>
            </a:r>
            <a:endParaRPr kumimoji="1" lang="ja-JP" altLang="en-US"/>
          </a:p>
        </p:txBody>
      </p:sp>
      <p:sp>
        <p:nvSpPr>
          <p:cNvPr id="11" name="正方形/長方形 10">
            <a:extLst>
              <a:ext uri="{FF2B5EF4-FFF2-40B4-BE49-F238E27FC236}">
                <a16:creationId xmlns:a16="http://schemas.microsoft.com/office/drawing/2014/main" id="{E15E3919-931B-2E4E-8DAA-01560B4AF938}"/>
              </a:ext>
            </a:extLst>
          </p:cNvPr>
          <p:cNvSpPr/>
          <p:nvPr/>
        </p:nvSpPr>
        <p:spPr>
          <a:xfrm>
            <a:off x="537210" y="3223260"/>
            <a:ext cx="2251710" cy="1561852"/>
          </a:xfrm>
          <a:prstGeom prst="rect">
            <a:avLst/>
          </a:prstGeom>
          <a:solidFill>
            <a:srgbClr val="92D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Execute</a:t>
            </a:r>
          </a:p>
          <a:p>
            <a:pPr marL="285750" indent="-285750">
              <a:buFont typeface="Arial" panose="020B0604020202020204" pitchFamily="34" charset="0"/>
              <a:buChar char="•"/>
            </a:pPr>
            <a:r>
              <a:rPr kumimoji="1" lang="en-US" altLang="ja-JP" dirty="0"/>
              <a:t>Code</a:t>
            </a:r>
          </a:p>
          <a:p>
            <a:pPr marL="285750" indent="-285750">
              <a:buFont typeface="Arial" panose="020B0604020202020204" pitchFamily="34" charset="0"/>
              <a:buChar char="•"/>
            </a:pPr>
            <a:r>
              <a:rPr kumimoji="1" lang="en-US" altLang="ja-JP" dirty="0"/>
              <a:t>PR -&gt; Review</a:t>
            </a:r>
          </a:p>
          <a:p>
            <a:pPr marL="285750" indent="-285750">
              <a:buFont typeface="Arial" panose="020B0604020202020204" pitchFamily="34" charset="0"/>
              <a:buChar char="•"/>
            </a:pPr>
            <a:r>
              <a:rPr kumimoji="1" lang="en-US" altLang="ja-JP" dirty="0"/>
              <a:t>Merge or Reject</a:t>
            </a:r>
          </a:p>
          <a:p>
            <a:pPr marL="285750" indent="-285750">
              <a:buFont typeface="Arial" panose="020B0604020202020204" pitchFamily="34" charset="0"/>
              <a:buChar char="•"/>
            </a:pPr>
            <a:r>
              <a:rPr kumimoji="1" lang="en-US" altLang="ja-JP" dirty="0"/>
              <a:t>Close task</a:t>
            </a:r>
            <a:endParaRPr kumimoji="1" lang="ja-JP" altLang="en-US"/>
          </a:p>
        </p:txBody>
      </p:sp>
      <p:cxnSp>
        <p:nvCxnSpPr>
          <p:cNvPr id="30" name="直線矢印コネクタ 29">
            <a:extLst>
              <a:ext uri="{FF2B5EF4-FFF2-40B4-BE49-F238E27FC236}">
                <a16:creationId xmlns:a16="http://schemas.microsoft.com/office/drawing/2014/main" id="{40071E70-AFD9-2747-ACED-A07FA2E91B49}"/>
              </a:ext>
            </a:extLst>
          </p:cNvPr>
          <p:cNvCxnSpPr>
            <a:stCxn id="7" idx="3"/>
            <a:endCxn id="8" idx="1"/>
          </p:cNvCxnSpPr>
          <p:nvPr/>
        </p:nvCxnSpPr>
        <p:spPr>
          <a:xfrm>
            <a:off x="2788920" y="1807091"/>
            <a:ext cx="10331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CEBDDE90-9D74-A045-9D8F-7DEA910519E0}"/>
              </a:ext>
            </a:extLst>
          </p:cNvPr>
          <p:cNvCxnSpPr>
            <a:cxnSpLocks/>
            <a:stCxn id="8" idx="3"/>
            <a:endCxn id="9" idx="0"/>
          </p:cNvCxnSpPr>
          <p:nvPr/>
        </p:nvCxnSpPr>
        <p:spPr>
          <a:xfrm>
            <a:off x="6073815" y="1807091"/>
            <a:ext cx="1709105" cy="61797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4" name="直線矢印コネクタ 33">
            <a:extLst>
              <a:ext uri="{FF2B5EF4-FFF2-40B4-BE49-F238E27FC236}">
                <a16:creationId xmlns:a16="http://schemas.microsoft.com/office/drawing/2014/main" id="{6B10BE0D-710A-3449-A2A9-02397128C7DB}"/>
              </a:ext>
            </a:extLst>
          </p:cNvPr>
          <p:cNvCxnSpPr>
            <a:cxnSpLocks/>
            <a:stCxn id="9" idx="2"/>
            <a:endCxn id="10" idx="3"/>
          </p:cNvCxnSpPr>
          <p:nvPr/>
        </p:nvCxnSpPr>
        <p:spPr>
          <a:xfrm flipH="1">
            <a:off x="6073815" y="3419475"/>
            <a:ext cx="1709105" cy="58471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7" name="直線矢印コネクタ 36">
            <a:extLst>
              <a:ext uri="{FF2B5EF4-FFF2-40B4-BE49-F238E27FC236}">
                <a16:creationId xmlns:a16="http://schemas.microsoft.com/office/drawing/2014/main" id="{00A6F065-7023-FF4D-B96A-7D01A97D2724}"/>
              </a:ext>
            </a:extLst>
          </p:cNvPr>
          <p:cNvCxnSpPr>
            <a:cxnSpLocks/>
            <a:stCxn id="10" idx="1"/>
            <a:endCxn id="11" idx="3"/>
          </p:cNvCxnSpPr>
          <p:nvPr/>
        </p:nvCxnSpPr>
        <p:spPr>
          <a:xfrm flipH="1">
            <a:off x="2788920" y="4004186"/>
            <a:ext cx="103318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2" name="直線矢印コネクタ 41">
            <a:extLst>
              <a:ext uri="{FF2B5EF4-FFF2-40B4-BE49-F238E27FC236}">
                <a16:creationId xmlns:a16="http://schemas.microsoft.com/office/drawing/2014/main" id="{B34A4CE0-3515-8646-A9B3-F1AF3D393C48}"/>
              </a:ext>
            </a:extLst>
          </p:cNvPr>
          <p:cNvCxnSpPr>
            <a:cxnSpLocks/>
            <a:stCxn id="11" idx="0"/>
            <a:endCxn id="7" idx="2"/>
          </p:cNvCxnSpPr>
          <p:nvPr/>
        </p:nvCxnSpPr>
        <p:spPr>
          <a:xfrm flipV="1">
            <a:off x="1663065" y="2304296"/>
            <a:ext cx="0" cy="91896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5" name="テキスト ボックス 44">
            <a:extLst>
              <a:ext uri="{FF2B5EF4-FFF2-40B4-BE49-F238E27FC236}">
                <a16:creationId xmlns:a16="http://schemas.microsoft.com/office/drawing/2014/main" id="{244A9CFA-FD0B-A345-92A2-8B0F42F0F228}"/>
              </a:ext>
            </a:extLst>
          </p:cNvPr>
          <p:cNvSpPr txBox="1"/>
          <p:nvPr/>
        </p:nvSpPr>
        <p:spPr>
          <a:xfrm>
            <a:off x="5281211" y="4690819"/>
            <a:ext cx="3817071" cy="307777"/>
          </a:xfrm>
          <a:prstGeom prst="rect">
            <a:avLst/>
          </a:prstGeom>
          <a:noFill/>
        </p:spPr>
        <p:txBody>
          <a:bodyPr wrap="none" rtlCol="0">
            <a:spAutoFit/>
          </a:bodyPr>
          <a:lstStyle/>
          <a:p>
            <a:r>
              <a:rPr kumimoji="1" lang="en-US" altLang="ja-JP" i="1" dirty="0">
                <a:solidFill>
                  <a:schemeClr val="bg1">
                    <a:lumMod val="50000"/>
                  </a:schemeClr>
                </a:solidFill>
              </a:rPr>
              <a:t>Q: Can you see the missing part in this cycle?</a:t>
            </a:r>
            <a:endParaRPr kumimoji="1" lang="ja-JP" altLang="en-US" i="1">
              <a:solidFill>
                <a:schemeClr val="bg1">
                  <a:lumMod val="50000"/>
                </a:schemeClr>
              </a:solidFill>
            </a:endParaRPr>
          </a:p>
        </p:txBody>
      </p:sp>
    </p:spTree>
    <p:extLst>
      <p:ext uri="{BB962C8B-B14F-4D97-AF65-F5344CB8AC3E}">
        <p14:creationId xmlns:p14="http://schemas.microsoft.com/office/powerpoint/2010/main" val="10219555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645225" y="2762724"/>
            <a:ext cx="7231678" cy="18745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Lesson Learned</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675585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Team Work - Good</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5013322" cy="3552300"/>
          </a:xfrm>
        </p:spPr>
        <p:txBody>
          <a:bodyPr/>
          <a:lstStyle/>
          <a:p>
            <a:pPr marL="571500" indent="-457200"/>
            <a:r>
              <a:rPr kumimoji="1" lang="en-US" altLang="ja-JP" sz="2000" dirty="0">
                <a:latin typeface="+mn-lt"/>
              </a:rPr>
              <a:t>Member </a:t>
            </a:r>
            <a:r>
              <a:rPr kumimoji="1" lang="en-US" altLang="ja-JP" sz="2000" dirty="0" err="1">
                <a:latin typeface="+mn-lt"/>
              </a:rPr>
              <a:t>quen</a:t>
            </a:r>
            <a:r>
              <a:rPr kumimoji="1" lang="en-US" altLang="ja-JP" sz="2000" dirty="0">
                <a:latin typeface="+mn-lt"/>
              </a:rPr>
              <a:t> </a:t>
            </a:r>
            <a:r>
              <a:rPr kumimoji="1" lang="en-US" altLang="ja-JP" sz="2000" dirty="0" err="1">
                <a:latin typeface="+mn-lt"/>
              </a:rPr>
              <a:t>và</a:t>
            </a:r>
            <a:r>
              <a:rPr kumimoji="1" lang="en-US" altLang="ja-JP" sz="2000" dirty="0">
                <a:latin typeface="+mn-lt"/>
              </a:rPr>
              <a:t> </a:t>
            </a:r>
            <a:r>
              <a:rPr kumimoji="1" lang="en-US" altLang="ja-JP" sz="2000" dirty="0" err="1">
                <a:latin typeface="+mn-lt"/>
              </a:rPr>
              <a:t>thân</a:t>
            </a:r>
            <a:r>
              <a:rPr kumimoji="1" lang="en-US" altLang="ja-JP" sz="2000" dirty="0">
                <a:latin typeface="+mn-lt"/>
              </a:rPr>
              <a:t> </a:t>
            </a:r>
            <a:r>
              <a:rPr kumimoji="1" lang="en-US" altLang="ja-JP" sz="2000" dirty="0" err="1">
                <a:latin typeface="+mn-lt"/>
              </a:rPr>
              <a:t>nhau</a:t>
            </a:r>
            <a:r>
              <a:rPr kumimoji="1" lang="en-US" altLang="ja-JP" sz="2000" dirty="0">
                <a:latin typeface="+mn-lt"/>
              </a:rPr>
              <a:t> </a:t>
            </a:r>
            <a:r>
              <a:rPr kumimoji="1" lang="en-US" altLang="ja-JP" sz="2000" dirty="0" err="1">
                <a:latin typeface="+mn-lt"/>
              </a:rPr>
              <a:t>hơn</a:t>
            </a:r>
            <a:r>
              <a:rPr kumimoji="1" lang="en-US" altLang="ja-JP" sz="2000" dirty="0">
                <a:latin typeface="+mn-lt"/>
              </a:rPr>
              <a:t> qua </a:t>
            </a:r>
            <a:r>
              <a:rPr kumimoji="1" lang="en-US" altLang="ja-JP" sz="2000" dirty="0" err="1">
                <a:latin typeface="+mn-lt"/>
              </a:rPr>
              <a:t>thời</a:t>
            </a:r>
            <a:r>
              <a:rPr kumimoji="1" lang="en-US" altLang="ja-JP" sz="2000" dirty="0">
                <a:latin typeface="+mn-lt"/>
              </a:rPr>
              <a:t> </a:t>
            </a:r>
            <a:r>
              <a:rPr kumimoji="1" lang="en-US" altLang="ja-JP" sz="2000" dirty="0" err="1">
                <a:latin typeface="+mn-lt"/>
              </a:rPr>
              <a:t>gian</a:t>
            </a:r>
            <a:r>
              <a:rPr kumimoji="1" lang="en-US" altLang="ja-JP" sz="2000" dirty="0">
                <a:latin typeface="+mn-lt"/>
              </a:rPr>
              <a:t> </a:t>
            </a:r>
            <a:r>
              <a:rPr kumimoji="1" lang="en-US" altLang="ja-JP" sz="2000" dirty="0" err="1">
                <a:latin typeface="+mn-lt"/>
              </a:rPr>
              <a:t>làm</a:t>
            </a:r>
            <a:r>
              <a:rPr kumimoji="1" lang="en-US" altLang="ja-JP" sz="2000" dirty="0">
                <a:latin typeface="+mn-lt"/>
              </a:rPr>
              <a:t> </a:t>
            </a:r>
            <a:r>
              <a:rPr kumimoji="1" lang="en-US" altLang="ja-JP" sz="2000" dirty="0" err="1">
                <a:latin typeface="+mn-lt"/>
              </a:rPr>
              <a:t>chung</a:t>
            </a:r>
            <a:r>
              <a:rPr kumimoji="1" lang="en-US" altLang="ja-JP" sz="2000" dirty="0">
                <a:latin typeface="+mn-lt"/>
              </a:rPr>
              <a:t> </a:t>
            </a:r>
            <a:r>
              <a:rPr kumimoji="1" lang="en-US" altLang="ja-JP" sz="2000" dirty="0" err="1">
                <a:latin typeface="+mn-lt"/>
              </a:rPr>
              <a:t>dự</a:t>
            </a:r>
            <a:r>
              <a:rPr kumimoji="1" lang="en-US" altLang="ja-JP" sz="2000" dirty="0">
                <a:latin typeface="+mn-lt"/>
              </a:rPr>
              <a:t> </a:t>
            </a:r>
            <a:r>
              <a:rPr kumimoji="1" lang="en-US" altLang="ja-JP" sz="2000" dirty="0" err="1">
                <a:latin typeface="+mn-lt"/>
              </a:rPr>
              <a:t>án</a:t>
            </a:r>
            <a:r>
              <a:rPr kumimoji="1" lang="en-US" altLang="ja-JP" sz="2000" dirty="0">
                <a:latin typeface="+mn-lt"/>
              </a:rPr>
              <a:t>.</a:t>
            </a:r>
          </a:p>
          <a:p>
            <a:pPr marL="571500" indent="-457200"/>
            <a:r>
              <a:rPr kumimoji="1" lang="en-US" altLang="ja-JP" sz="2000" dirty="0" err="1">
                <a:latin typeface="+mn-lt"/>
              </a:rPr>
              <a:t>Hiểu</a:t>
            </a:r>
            <a:r>
              <a:rPr kumimoji="1" lang="en-US" altLang="ja-JP" sz="2000" dirty="0">
                <a:latin typeface="+mn-lt"/>
              </a:rPr>
              <a:t> </a:t>
            </a:r>
            <a:r>
              <a:rPr kumimoji="1" lang="en-US" altLang="ja-JP" sz="2000" dirty="0" err="1">
                <a:latin typeface="+mn-lt"/>
              </a:rPr>
              <a:t>được</a:t>
            </a:r>
            <a:r>
              <a:rPr kumimoji="1" lang="en-US" altLang="ja-JP" sz="2000" dirty="0">
                <a:latin typeface="+mn-lt"/>
              </a:rPr>
              <a:t> </a:t>
            </a:r>
            <a:r>
              <a:rPr kumimoji="1" lang="en-US" altLang="ja-JP" sz="2000" dirty="0" err="1">
                <a:latin typeface="+mn-lt"/>
              </a:rPr>
              <a:t>phần</a:t>
            </a:r>
            <a:r>
              <a:rPr kumimoji="1" lang="en-US" altLang="ja-JP" sz="2000" dirty="0">
                <a:latin typeface="+mn-lt"/>
              </a:rPr>
              <a:t> </a:t>
            </a:r>
            <a:r>
              <a:rPr kumimoji="1" lang="en-US" altLang="ja-JP" sz="2000" dirty="0" err="1">
                <a:latin typeface="+mn-lt"/>
              </a:rPr>
              <a:t>nào</a:t>
            </a:r>
            <a:r>
              <a:rPr kumimoji="1" lang="en-US" altLang="ja-JP" sz="2000" dirty="0">
                <a:latin typeface="+mn-lt"/>
              </a:rPr>
              <a:t> skill </a:t>
            </a:r>
            <a:r>
              <a:rPr kumimoji="1" lang="en-US" altLang="ja-JP" sz="2000" dirty="0" err="1">
                <a:latin typeface="+mn-lt"/>
              </a:rPr>
              <a:t>của</a:t>
            </a:r>
            <a:r>
              <a:rPr kumimoji="1" lang="en-US" altLang="ja-JP" sz="2000" dirty="0">
                <a:latin typeface="+mn-lt"/>
              </a:rPr>
              <a:t> </a:t>
            </a:r>
            <a:r>
              <a:rPr kumimoji="1" lang="en-US" altLang="ja-JP" sz="2000" dirty="0" err="1">
                <a:latin typeface="+mn-lt"/>
              </a:rPr>
              <a:t>từng</a:t>
            </a:r>
            <a:r>
              <a:rPr kumimoji="1" lang="en-US" altLang="ja-JP" sz="2000" dirty="0">
                <a:latin typeface="+mn-lt"/>
              </a:rPr>
              <a:t> </a:t>
            </a:r>
            <a:r>
              <a:rPr kumimoji="1" lang="en-US" altLang="ja-JP" sz="2000" dirty="0" err="1">
                <a:latin typeface="+mn-lt"/>
              </a:rPr>
              <a:t>người</a:t>
            </a:r>
            <a:r>
              <a:rPr kumimoji="1" lang="en-US" altLang="ja-JP" sz="2000" dirty="0">
                <a:latin typeface="+mn-lt"/>
              </a:rPr>
              <a:t>.</a:t>
            </a:r>
          </a:p>
          <a:p>
            <a:pPr marL="571500" indent="-457200"/>
            <a:r>
              <a:rPr kumimoji="1" lang="en-US" altLang="ja-JP" sz="2000" b="1" dirty="0">
                <a:solidFill>
                  <a:schemeClr val="accent3"/>
                </a:solidFill>
                <a:latin typeface="+mn-lt"/>
              </a:rPr>
              <a:t>Tin</a:t>
            </a:r>
            <a:r>
              <a:rPr kumimoji="1" lang="en-US" altLang="ja-JP" sz="2000" dirty="0">
                <a:latin typeface="+mn-lt"/>
              </a:rPr>
              <a:t> </a:t>
            </a:r>
            <a:r>
              <a:rPr kumimoji="1" lang="en-US" altLang="ja-JP" sz="2000" dirty="0" err="1">
                <a:latin typeface="+mn-lt"/>
              </a:rPr>
              <a:t>là</a:t>
            </a:r>
            <a:r>
              <a:rPr kumimoji="1" lang="en-US" altLang="ja-JP" sz="2000" dirty="0">
                <a:latin typeface="+mn-lt"/>
              </a:rPr>
              <a:t> task </a:t>
            </a:r>
            <a:r>
              <a:rPr kumimoji="1" lang="en-US" altLang="ja-JP" sz="2000" dirty="0" err="1">
                <a:latin typeface="+mn-lt"/>
              </a:rPr>
              <a:t>sẽ</a:t>
            </a:r>
            <a:r>
              <a:rPr kumimoji="1" lang="en-US" altLang="ja-JP" sz="2000" dirty="0">
                <a:latin typeface="+mn-lt"/>
              </a:rPr>
              <a:t> </a:t>
            </a:r>
            <a:r>
              <a:rPr kumimoji="1" lang="en-US" altLang="ja-JP" sz="2000" dirty="0" err="1">
                <a:latin typeface="+mn-lt"/>
              </a:rPr>
              <a:t>được</a:t>
            </a:r>
            <a:r>
              <a:rPr kumimoji="1" lang="en-US" altLang="ja-JP" sz="2000" dirty="0">
                <a:latin typeface="+mn-lt"/>
              </a:rPr>
              <a:t> handle </a:t>
            </a:r>
            <a:r>
              <a:rPr kumimoji="1" lang="en-US" altLang="ja-JP" sz="2000" dirty="0" err="1">
                <a:latin typeface="+mn-lt"/>
              </a:rPr>
              <a:t>tốt</a:t>
            </a:r>
            <a:r>
              <a:rPr kumimoji="1" lang="en-US" altLang="ja-JP" sz="2000" dirty="0">
                <a:latin typeface="+mn-lt"/>
              </a:rPr>
              <a:t> </a:t>
            </a:r>
            <a:r>
              <a:rPr kumimoji="1" lang="en-US" altLang="ja-JP" sz="2000" dirty="0" err="1">
                <a:latin typeface="+mn-lt"/>
              </a:rPr>
              <a:t>khi</a:t>
            </a:r>
            <a:r>
              <a:rPr kumimoji="1" lang="en-US" altLang="ja-JP" sz="2000" dirty="0">
                <a:latin typeface="+mn-lt"/>
              </a:rPr>
              <a:t> </a:t>
            </a:r>
            <a:r>
              <a:rPr kumimoji="1" lang="en-US" altLang="ja-JP" sz="2000" dirty="0" err="1">
                <a:latin typeface="+mn-lt"/>
              </a:rPr>
              <a:t>giao</a:t>
            </a:r>
            <a:r>
              <a:rPr kumimoji="1" lang="en-US" altLang="ja-JP" sz="2000" dirty="0">
                <a:latin typeface="+mn-lt"/>
              </a:rPr>
              <a:t>.</a:t>
            </a:r>
          </a:p>
          <a:p>
            <a:pPr marL="571500" indent="-457200"/>
            <a:endParaRPr kumimoji="1" lang="en-US" altLang="ja-JP" sz="2000" dirty="0">
              <a:latin typeface="+mn-lt"/>
            </a:endParaRP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22</a:t>
            </a:fld>
            <a:endParaRPr lang="en">
              <a:latin typeface="+mn-lt"/>
            </a:endParaRPr>
          </a:p>
        </p:txBody>
      </p:sp>
      <p:pic>
        <p:nvPicPr>
          <p:cNvPr id="5" name="図 4">
            <a:extLst>
              <a:ext uri="{FF2B5EF4-FFF2-40B4-BE49-F238E27FC236}">
                <a16:creationId xmlns:a16="http://schemas.microsoft.com/office/drawing/2014/main" id="{E5E6B0EE-1CBB-7041-822B-D256B8015162}"/>
              </a:ext>
            </a:extLst>
          </p:cNvPr>
          <p:cNvPicPr>
            <a:picLocks noChangeAspect="1"/>
          </p:cNvPicPr>
          <p:nvPr/>
        </p:nvPicPr>
        <p:blipFill>
          <a:blip r:embed="rId3"/>
          <a:stretch>
            <a:fillRect/>
          </a:stretch>
        </p:blipFill>
        <p:spPr>
          <a:xfrm>
            <a:off x="5344792" y="1373588"/>
            <a:ext cx="3263179" cy="2447384"/>
          </a:xfrm>
          <a:prstGeom prst="rect">
            <a:avLst/>
          </a:prstGeom>
        </p:spPr>
      </p:pic>
    </p:spTree>
    <p:extLst>
      <p:ext uri="{BB962C8B-B14F-4D97-AF65-F5344CB8AC3E}">
        <p14:creationId xmlns:p14="http://schemas.microsoft.com/office/powerpoint/2010/main" val="5758709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Team Work - Bad</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9" y="1373588"/>
            <a:ext cx="4881661" cy="3552300"/>
          </a:xfrm>
        </p:spPr>
        <p:txBody>
          <a:bodyPr/>
          <a:lstStyle/>
          <a:p>
            <a:pPr marL="571500" indent="-457200"/>
            <a:r>
              <a:rPr kumimoji="1" lang="en-US" altLang="ja-JP" sz="2000" dirty="0">
                <a:latin typeface="+mn-lt"/>
              </a:rPr>
              <a:t>Remote work problem: slow response time, no real-time update.</a:t>
            </a:r>
          </a:p>
          <a:p>
            <a:pPr marL="1028700" lvl="1" indent="-457200"/>
            <a:r>
              <a:rPr kumimoji="1" lang="en-US" altLang="ja-JP" sz="1800" dirty="0">
                <a:latin typeface="+mn-lt"/>
              </a:rPr>
              <a:t>Solution: 1-2 in-person meeting/week.</a:t>
            </a:r>
          </a:p>
          <a:p>
            <a:pPr marL="571500" indent="-457200"/>
            <a:r>
              <a:rPr kumimoji="1" lang="en-US" altLang="ja-JP" sz="2000" dirty="0">
                <a:latin typeface="+mn-lt"/>
              </a:rPr>
              <a:t>Project delays because: </a:t>
            </a:r>
            <a:r>
              <a:rPr kumimoji="1" lang="en-US" altLang="ja-JP" sz="1800" dirty="0">
                <a:latin typeface="+mn-lt"/>
              </a:rPr>
              <a:t>Urgent task. In/out frequently.</a:t>
            </a:r>
          </a:p>
          <a:p>
            <a:pPr marL="1028700" lvl="1" indent="-457200"/>
            <a:r>
              <a:rPr kumimoji="1" lang="en-US" altLang="ja-JP" sz="1800" dirty="0">
                <a:latin typeface="+mn-lt"/>
              </a:rPr>
              <a:t>Solution: ???</a:t>
            </a:r>
          </a:p>
          <a:p>
            <a:pPr marL="571500" indent="-457200"/>
            <a:r>
              <a:rPr kumimoji="1" lang="en-US" altLang="ja-JP" sz="1800" dirty="0">
                <a:latin typeface="+mn-lt"/>
              </a:rPr>
              <a:t>Build on motivation, no clear deadline -&gt; lazy, delay task.</a:t>
            </a:r>
          </a:p>
          <a:p>
            <a:pPr marL="1028700" lvl="1" indent="-457200"/>
            <a:r>
              <a:rPr kumimoji="1" lang="en-US" altLang="ja-JP" sz="1800" dirty="0">
                <a:latin typeface="+mn-lt"/>
              </a:rPr>
              <a:t>Solution: ???</a:t>
            </a:r>
          </a:p>
          <a:p>
            <a:pPr marL="1028700" lvl="1" indent="-457200"/>
            <a:endParaRPr kumimoji="1" lang="en-US" altLang="ja-JP" sz="2000" dirty="0">
              <a:latin typeface="+mn-lt"/>
            </a:endParaRP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23</a:t>
            </a:fld>
            <a:endParaRPr lang="en">
              <a:latin typeface="+mn-lt"/>
            </a:endParaRPr>
          </a:p>
        </p:txBody>
      </p:sp>
      <p:pic>
        <p:nvPicPr>
          <p:cNvPr id="5" name="図 4">
            <a:extLst>
              <a:ext uri="{FF2B5EF4-FFF2-40B4-BE49-F238E27FC236}">
                <a16:creationId xmlns:a16="http://schemas.microsoft.com/office/drawing/2014/main" id="{E5E6B0EE-1CBB-7041-822B-D256B8015162}"/>
              </a:ext>
            </a:extLst>
          </p:cNvPr>
          <p:cNvPicPr>
            <a:picLocks noChangeAspect="1"/>
          </p:cNvPicPr>
          <p:nvPr/>
        </p:nvPicPr>
        <p:blipFill>
          <a:blip r:embed="rId3"/>
          <a:stretch>
            <a:fillRect/>
          </a:stretch>
        </p:blipFill>
        <p:spPr>
          <a:xfrm>
            <a:off x="5344792" y="1373588"/>
            <a:ext cx="3263179" cy="2447384"/>
          </a:xfrm>
          <a:prstGeom prst="rect">
            <a:avLst/>
          </a:prstGeom>
        </p:spPr>
      </p:pic>
    </p:spTree>
    <p:extLst>
      <p:ext uri="{BB962C8B-B14F-4D97-AF65-F5344CB8AC3E}">
        <p14:creationId xmlns:p14="http://schemas.microsoft.com/office/powerpoint/2010/main" val="1981872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br>
              <a:rPr kumimoji="1" lang="en-US" altLang="ja-JP" dirty="0">
                <a:latin typeface="+mn-lt"/>
              </a:rPr>
            </a:br>
            <a:r>
              <a:rPr kumimoji="1" lang="en-US" altLang="ja-JP" dirty="0">
                <a:latin typeface="+mn-lt"/>
              </a:rPr>
              <a:t>Coding</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4720590" cy="3552300"/>
          </a:xfrm>
        </p:spPr>
        <p:txBody>
          <a:bodyPr/>
          <a:lstStyle/>
          <a:p>
            <a:pPr marL="571500" indent="-457200"/>
            <a:r>
              <a:rPr kumimoji="1" lang="en-US" altLang="ja-JP" dirty="0" err="1">
                <a:latin typeface="+mn-lt"/>
              </a:rPr>
              <a:t>Viết</a:t>
            </a:r>
            <a:r>
              <a:rPr kumimoji="1" lang="en-US" altLang="ja-JP" dirty="0">
                <a:latin typeface="+mn-lt"/>
              </a:rPr>
              <a:t> code </a:t>
            </a:r>
            <a:r>
              <a:rPr kumimoji="1" lang="en-US" altLang="ja-JP" dirty="0" err="1">
                <a:latin typeface="+mn-lt"/>
              </a:rPr>
              <a:t>cho</a:t>
            </a:r>
            <a:r>
              <a:rPr kumimoji="1" lang="en-US" altLang="ja-JP" dirty="0">
                <a:latin typeface="+mn-lt"/>
              </a:rPr>
              <a:t> </a:t>
            </a:r>
            <a:r>
              <a:rPr kumimoji="1" lang="en-US" altLang="ja-JP" dirty="0" err="1">
                <a:latin typeface="+mn-lt"/>
              </a:rPr>
              <a:t>người</a:t>
            </a:r>
            <a:r>
              <a:rPr kumimoji="1" lang="en-US" altLang="ja-JP" dirty="0">
                <a:latin typeface="+mn-lt"/>
              </a:rPr>
              <a:t> </a:t>
            </a:r>
            <a:r>
              <a:rPr kumimoji="1" lang="en-US" altLang="ja-JP" dirty="0" err="1">
                <a:latin typeface="+mn-lt"/>
              </a:rPr>
              <a:t>khác</a:t>
            </a:r>
            <a:r>
              <a:rPr kumimoji="1" lang="en-US" altLang="ja-JP" dirty="0">
                <a:latin typeface="+mn-lt"/>
              </a:rPr>
              <a:t> </a:t>
            </a:r>
            <a:r>
              <a:rPr kumimoji="1" lang="en-US" altLang="ja-JP" dirty="0" err="1">
                <a:latin typeface="+mn-lt"/>
              </a:rPr>
              <a:t>dễ</a:t>
            </a:r>
            <a:r>
              <a:rPr kumimoji="1" lang="en-US" altLang="ja-JP" dirty="0">
                <a:latin typeface="+mn-lt"/>
              </a:rPr>
              <a:t> </a:t>
            </a:r>
            <a:r>
              <a:rPr kumimoji="1" lang="en-US" altLang="ja-JP" dirty="0" err="1">
                <a:latin typeface="+mn-lt"/>
              </a:rPr>
              <a:t>hiểu</a:t>
            </a:r>
            <a:r>
              <a:rPr kumimoji="1" lang="en-US" altLang="ja-JP" dirty="0">
                <a:latin typeface="+mn-lt"/>
              </a:rPr>
              <a:t>.</a:t>
            </a:r>
          </a:p>
          <a:p>
            <a:pPr marL="571500" indent="-457200"/>
            <a:r>
              <a:rPr kumimoji="1" lang="en-US" altLang="ja-JP" dirty="0">
                <a:latin typeface="+mn-lt"/>
              </a:rPr>
              <a:t>Code review:</a:t>
            </a:r>
          </a:p>
          <a:p>
            <a:pPr marL="1028700" lvl="1" indent="-457200"/>
            <a:r>
              <a:rPr kumimoji="1" lang="en-US" altLang="ja-JP" sz="2000" dirty="0" err="1">
                <a:latin typeface="+mn-lt"/>
              </a:rPr>
              <a:t>Đảm</a:t>
            </a:r>
            <a:r>
              <a:rPr kumimoji="1" lang="en-US" altLang="ja-JP" sz="2000" dirty="0">
                <a:latin typeface="+mn-lt"/>
              </a:rPr>
              <a:t> </a:t>
            </a:r>
            <a:r>
              <a:rPr kumimoji="1" lang="en-US" altLang="ja-JP" sz="2000" dirty="0" err="1">
                <a:latin typeface="+mn-lt"/>
              </a:rPr>
              <a:t>bảo</a:t>
            </a:r>
            <a:r>
              <a:rPr kumimoji="1" lang="en-US" altLang="ja-JP" sz="2000" dirty="0">
                <a:latin typeface="+mn-lt"/>
              </a:rPr>
              <a:t> code clean</a:t>
            </a:r>
          </a:p>
          <a:p>
            <a:pPr marL="1028700" lvl="1" indent="-457200"/>
            <a:r>
              <a:rPr kumimoji="1" lang="en-US" altLang="ja-JP" sz="2000" dirty="0">
                <a:latin typeface="+mn-lt"/>
              </a:rPr>
              <a:t>Code fit </a:t>
            </a:r>
            <a:r>
              <a:rPr kumimoji="1" lang="en-US" altLang="ja-JP" sz="2000" dirty="0" err="1">
                <a:latin typeface="+mn-lt"/>
              </a:rPr>
              <a:t>vào</a:t>
            </a:r>
            <a:r>
              <a:rPr kumimoji="1" lang="en-US" altLang="ja-JP" sz="2000" dirty="0">
                <a:latin typeface="+mn-lt"/>
              </a:rPr>
              <a:t> structure </a:t>
            </a:r>
            <a:r>
              <a:rPr kumimoji="1" lang="en-US" altLang="ja-JP" sz="2000" dirty="0" err="1">
                <a:latin typeface="+mn-lt"/>
              </a:rPr>
              <a:t>của</a:t>
            </a:r>
            <a:r>
              <a:rPr kumimoji="1" lang="en-US" altLang="ja-JP" sz="2000" dirty="0">
                <a:latin typeface="+mn-lt"/>
              </a:rPr>
              <a:t> project</a:t>
            </a:r>
          </a:p>
          <a:p>
            <a:pPr marL="1028700" lvl="1" indent="-457200"/>
            <a:r>
              <a:rPr kumimoji="1" lang="en-US" altLang="ja-JP" sz="2000" dirty="0">
                <a:latin typeface="+mn-lt"/>
              </a:rPr>
              <a:t>Prevent some bugs</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24</a:t>
            </a:fld>
            <a:endParaRPr lang="en">
              <a:latin typeface="+mn-lt"/>
            </a:endParaRPr>
          </a:p>
        </p:txBody>
      </p:sp>
      <p:pic>
        <p:nvPicPr>
          <p:cNvPr id="9" name="図 8">
            <a:extLst>
              <a:ext uri="{FF2B5EF4-FFF2-40B4-BE49-F238E27FC236}">
                <a16:creationId xmlns:a16="http://schemas.microsoft.com/office/drawing/2014/main" id="{5EAC91BC-A16F-BB4B-A81B-373AAF135E67}"/>
              </a:ext>
            </a:extLst>
          </p:cNvPr>
          <p:cNvPicPr>
            <a:picLocks noChangeAspect="1"/>
          </p:cNvPicPr>
          <p:nvPr/>
        </p:nvPicPr>
        <p:blipFill>
          <a:blip r:embed="rId3"/>
          <a:stretch>
            <a:fillRect/>
          </a:stretch>
        </p:blipFill>
        <p:spPr>
          <a:xfrm>
            <a:off x="5320030" y="1778138"/>
            <a:ext cx="3492500" cy="2743200"/>
          </a:xfrm>
          <a:prstGeom prst="rect">
            <a:avLst/>
          </a:prstGeom>
        </p:spPr>
      </p:pic>
    </p:spTree>
    <p:extLst>
      <p:ext uri="{BB962C8B-B14F-4D97-AF65-F5344CB8AC3E}">
        <p14:creationId xmlns:p14="http://schemas.microsoft.com/office/powerpoint/2010/main" val="18575246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Coding</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8" y="1215788"/>
            <a:ext cx="8269191" cy="1198162"/>
          </a:xfrm>
        </p:spPr>
        <p:txBody>
          <a:bodyPr/>
          <a:lstStyle/>
          <a:p>
            <a:pPr marL="571500" indent="-457200"/>
            <a:r>
              <a:rPr kumimoji="1" lang="en-US" altLang="ja-JP" sz="2000" dirty="0">
                <a:latin typeface="+mn-lt"/>
              </a:rPr>
              <a:t>Code structure </a:t>
            </a:r>
            <a:r>
              <a:rPr kumimoji="1" lang="en-US" altLang="ja-JP" sz="2000" dirty="0" err="1">
                <a:latin typeface="+mn-lt"/>
              </a:rPr>
              <a:t>để</a:t>
            </a:r>
            <a:r>
              <a:rPr kumimoji="1" lang="en-US" altLang="ja-JP" sz="2000" dirty="0">
                <a:latin typeface="+mn-lt"/>
              </a:rPr>
              <a:t> </a:t>
            </a:r>
            <a:r>
              <a:rPr kumimoji="1" lang="en-US" altLang="ja-JP" sz="2000" dirty="0" err="1">
                <a:latin typeface="+mn-lt"/>
              </a:rPr>
              <a:t>làm</a:t>
            </a:r>
            <a:r>
              <a:rPr kumimoji="1" lang="en-US" altLang="ja-JP" sz="2000" dirty="0">
                <a:latin typeface="+mn-lt"/>
              </a:rPr>
              <a:t> </a:t>
            </a:r>
            <a:r>
              <a:rPr kumimoji="1" lang="en-US" altLang="ja-JP" sz="2000" dirty="0" err="1">
                <a:latin typeface="+mn-lt"/>
              </a:rPr>
              <a:t>được</a:t>
            </a:r>
            <a:r>
              <a:rPr kumimoji="1" lang="en-US" altLang="ja-JP" sz="2000" dirty="0">
                <a:latin typeface="+mn-lt"/>
              </a:rPr>
              <a:t> </a:t>
            </a:r>
            <a:r>
              <a:rPr kumimoji="1" lang="en-US" altLang="ja-JP" sz="2000" dirty="0" err="1">
                <a:latin typeface="+mn-lt"/>
              </a:rPr>
              <a:t>nhiều</a:t>
            </a:r>
            <a:r>
              <a:rPr kumimoji="1" lang="en-US" altLang="ja-JP" sz="2000" dirty="0">
                <a:latin typeface="+mn-lt"/>
              </a:rPr>
              <a:t> </a:t>
            </a:r>
            <a:r>
              <a:rPr kumimoji="1" lang="en-US" altLang="ja-JP" sz="2000" dirty="0" err="1">
                <a:latin typeface="+mn-lt"/>
              </a:rPr>
              <a:t>người</a:t>
            </a:r>
            <a:r>
              <a:rPr kumimoji="1" lang="en-US" altLang="ja-JP" sz="2000" dirty="0">
                <a:latin typeface="+mn-lt"/>
              </a:rPr>
              <a:t>.</a:t>
            </a:r>
          </a:p>
          <a:p>
            <a:pPr marL="571500" indent="-457200"/>
            <a:r>
              <a:rPr kumimoji="1" lang="en-US" altLang="ja-JP" sz="2000" dirty="0" err="1">
                <a:latin typeface="+mn-lt"/>
              </a:rPr>
              <a:t>Github</a:t>
            </a:r>
            <a:r>
              <a:rPr kumimoji="1" lang="en-US" altLang="ja-JP" sz="2000" dirty="0">
                <a:latin typeface="+mn-lt"/>
              </a:rPr>
              <a:t> workflow </a:t>
            </a:r>
            <a:r>
              <a:rPr kumimoji="1" lang="en-US" altLang="ja-JP" sz="2000" dirty="0" err="1">
                <a:latin typeface="+mn-lt"/>
              </a:rPr>
              <a:t>để</a:t>
            </a:r>
            <a:r>
              <a:rPr kumimoji="1" lang="en-US" altLang="ja-JP" sz="2000" dirty="0">
                <a:latin typeface="+mn-lt"/>
              </a:rPr>
              <a:t> team </a:t>
            </a:r>
            <a:r>
              <a:rPr kumimoji="1" lang="en-US" altLang="ja-JP" sz="2000" dirty="0" err="1">
                <a:latin typeface="+mn-lt"/>
              </a:rPr>
              <a:t>có</a:t>
            </a:r>
            <a:r>
              <a:rPr kumimoji="1" lang="en-US" altLang="ja-JP" sz="2000" dirty="0">
                <a:latin typeface="+mn-lt"/>
              </a:rPr>
              <a:t> </a:t>
            </a:r>
            <a:r>
              <a:rPr kumimoji="1" lang="en-US" altLang="ja-JP" sz="2000" dirty="0" err="1">
                <a:latin typeface="+mn-lt"/>
              </a:rPr>
              <a:t>thể</a:t>
            </a:r>
            <a:r>
              <a:rPr kumimoji="1" lang="en-US" altLang="ja-JP" sz="2000" dirty="0">
                <a:latin typeface="+mn-lt"/>
              </a:rPr>
              <a:t> collaboration </a:t>
            </a:r>
            <a:r>
              <a:rPr kumimoji="1" lang="en-US" altLang="ja-JP" sz="2000" dirty="0" err="1">
                <a:latin typeface="+mn-lt"/>
              </a:rPr>
              <a:t>với</a:t>
            </a:r>
            <a:r>
              <a:rPr kumimoji="1" lang="en-US" altLang="ja-JP" sz="2000" dirty="0">
                <a:latin typeface="+mn-lt"/>
              </a:rPr>
              <a:t> </a:t>
            </a:r>
            <a:r>
              <a:rPr kumimoji="1" lang="en-US" altLang="ja-JP" sz="2000" dirty="0" err="1">
                <a:latin typeface="+mn-lt"/>
              </a:rPr>
              <a:t>nhau</a:t>
            </a:r>
            <a:r>
              <a:rPr kumimoji="1" lang="en-US" altLang="ja-JP" sz="2000" dirty="0">
                <a:latin typeface="+mn-lt"/>
              </a:rPr>
              <a:t>:</a:t>
            </a:r>
          </a:p>
          <a:p>
            <a:pPr marL="1028700" lvl="1" indent="-457200"/>
            <a:r>
              <a:rPr kumimoji="1" lang="en-US" altLang="ja-JP" sz="2000" dirty="0">
                <a:latin typeface="+mn-lt"/>
              </a:rPr>
              <a:t>Pull Request </a:t>
            </a:r>
            <a:r>
              <a:rPr kumimoji="1" lang="en-US" altLang="ja-JP" sz="2000" dirty="0" err="1">
                <a:latin typeface="+mn-lt"/>
              </a:rPr>
              <a:t>để</a:t>
            </a:r>
            <a:r>
              <a:rPr kumimoji="1" lang="en-US" altLang="ja-JP" sz="2000" dirty="0">
                <a:latin typeface="+mn-lt"/>
              </a:rPr>
              <a:t> commit feature </a:t>
            </a:r>
            <a:r>
              <a:rPr kumimoji="1" lang="en-US" altLang="ja-JP" sz="2000" dirty="0" err="1">
                <a:latin typeface="+mn-lt"/>
              </a:rPr>
              <a:t>mới</a:t>
            </a:r>
            <a:r>
              <a:rPr kumimoji="1" lang="en-US" altLang="ja-JP" sz="2000" dirty="0">
                <a:latin typeface="+mn-lt"/>
              </a:rPr>
              <a:t>.</a:t>
            </a:r>
          </a:p>
          <a:p>
            <a:pPr marL="1028700" lvl="1" indent="-457200"/>
            <a:r>
              <a:rPr kumimoji="1" lang="en-US" altLang="ja-JP" sz="2000" dirty="0">
                <a:latin typeface="+mn-lt"/>
              </a:rPr>
              <a:t>Review, Test, Merge or Reject Pull Request.</a:t>
            </a: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25</a:t>
            </a:fld>
            <a:endParaRPr lang="en">
              <a:latin typeface="+mn-lt"/>
            </a:endParaRPr>
          </a:p>
        </p:txBody>
      </p:sp>
      <p:pic>
        <p:nvPicPr>
          <p:cNvPr id="10" name="図 9">
            <a:extLst>
              <a:ext uri="{FF2B5EF4-FFF2-40B4-BE49-F238E27FC236}">
                <a16:creationId xmlns:a16="http://schemas.microsoft.com/office/drawing/2014/main" id="{C05C8DA4-4B3C-0544-8227-3BA90F03CAFF}"/>
              </a:ext>
            </a:extLst>
          </p:cNvPr>
          <p:cNvPicPr>
            <a:picLocks noChangeAspect="1"/>
          </p:cNvPicPr>
          <p:nvPr/>
        </p:nvPicPr>
        <p:blipFill>
          <a:blip r:embed="rId3"/>
          <a:stretch>
            <a:fillRect/>
          </a:stretch>
        </p:blipFill>
        <p:spPr>
          <a:xfrm>
            <a:off x="1763563" y="2832745"/>
            <a:ext cx="5185937" cy="2177688"/>
          </a:xfrm>
          <a:prstGeom prst="rect">
            <a:avLst/>
          </a:prstGeom>
        </p:spPr>
      </p:pic>
    </p:spTree>
    <p:extLst>
      <p:ext uri="{BB962C8B-B14F-4D97-AF65-F5344CB8AC3E}">
        <p14:creationId xmlns:p14="http://schemas.microsoft.com/office/powerpoint/2010/main" val="20667286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Data Analytic</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8" y="1215788"/>
            <a:ext cx="8269191" cy="3282640"/>
          </a:xfrm>
        </p:spPr>
        <p:txBody>
          <a:bodyPr/>
          <a:lstStyle/>
          <a:p>
            <a:pPr marL="571500" indent="-457200">
              <a:buFont typeface="+mj-lt"/>
              <a:buAutoNum type="arabicPeriod"/>
            </a:pPr>
            <a:r>
              <a:rPr kumimoji="1" lang="en-US" altLang="ja-JP" sz="2000" dirty="0">
                <a:latin typeface="+mn-lt"/>
              </a:rPr>
              <a:t>Learn how to model large + </a:t>
            </a:r>
            <a:r>
              <a:rPr kumimoji="1" lang="en-US" altLang="ja-JP" sz="2000" dirty="0" err="1">
                <a:latin typeface="+mn-lt"/>
              </a:rPr>
              <a:t>sparsed</a:t>
            </a:r>
            <a:r>
              <a:rPr kumimoji="1" lang="en-US" altLang="ja-JP" sz="2000" dirty="0">
                <a:latin typeface="+mn-lt"/>
              </a:rPr>
              <a:t> + categorical data.</a:t>
            </a:r>
          </a:p>
          <a:p>
            <a:pPr marL="571500" indent="-457200">
              <a:buFont typeface="+mj-lt"/>
              <a:buAutoNum type="arabicPeriod"/>
            </a:pPr>
            <a:r>
              <a:rPr kumimoji="1" lang="en-US" altLang="ja-JP" sz="2000" dirty="0">
                <a:latin typeface="+mn-lt"/>
              </a:rPr>
              <a:t>Understand and implement new model: Factorization machine, FTRL.</a:t>
            </a:r>
          </a:p>
          <a:p>
            <a:pPr marL="571500" indent="-457200">
              <a:buFont typeface="+mj-lt"/>
              <a:buAutoNum type="arabicPeriod"/>
            </a:pPr>
            <a:r>
              <a:rPr kumimoji="1" lang="en-US" altLang="ja-JP" sz="2000" dirty="0">
                <a:latin typeface="+mn-lt"/>
              </a:rPr>
              <a:t>Learn new Framework (</a:t>
            </a:r>
            <a:r>
              <a:rPr kumimoji="1" lang="en-US" altLang="ja-JP" sz="2000" dirty="0" err="1">
                <a:latin typeface="+mn-lt"/>
              </a:rPr>
              <a:t>Tensorflow</a:t>
            </a:r>
            <a:r>
              <a:rPr kumimoji="1" lang="en-US" altLang="ja-JP" sz="2000" dirty="0">
                <a:latin typeface="+mn-lt"/>
              </a:rPr>
              <a:t>).</a:t>
            </a:r>
          </a:p>
          <a:p>
            <a:pPr marL="571500" indent="-457200">
              <a:buFont typeface="+mj-lt"/>
              <a:buAutoNum type="arabicPeriod"/>
            </a:pPr>
            <a:r>
              <a:rPr kumimoji="1" lang="en-US" altLang="ja-JP" sz="2000" dirty="0">
                <a:latin typeface="+mn-lt"/>
              </a:rPr>
              <a:t>Add one more problem into toolbox: CTR.</a:t>
            </a:r>
          </a:p>
          <a:p>
            <a:pPr marL="571500" indent="-457200">
              <a:buFont typeface="+mj-lt"/>
              <a:buAutoNum type="arabicPeriod"/>
            </a:pPr>
            <a:r>
              <a:rPr kumimoji="1" lang="en-US" altLang="ja-JP" sz="2000" dirty="0">
                <a:latin typeface="+mn-lt"/>
              </a:rPr>
              <a:t>Do not overuse </a:t>
            </a:r>
            <a:r>
              <a:rPr kumimoji="1" lang="en-US" altLang="ja-JP" sz="2000" dirty="0" err="1">
                <a:latin typeface="+mn-lt"/>
              </a:rPr>
              <a:t>Jupyter</a:t>
            </a:r>
            <a:r>
              <a:rPr kumimoji="1" lang="en-US" altLang="ja-JP" sz="2000" dirty="0">
                <a:latin typeface="+mn-lt"/>
              </a:rPr>
              <a:t> Notebook in development.</a:t>
            </a:r>
          </a:p>
          <a:p>
            <a:pPr marL="571500" indent="-457200"/>
            <a:endParaRPr kumimoji="1" lang="en-US" altLang="ja-JP" sz="2000" dirty="0">
              <a:latin typeface="+mn-lt"/>
            </a:endParaRP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26</a:t>
            </a:fld>
            <a:endParaRPr lang="en">
              <a:latin typeface="+mn-lt"/>
            </a:endParaRPr>
          </a:p>
        </p:txBody>
      </p:sp>
    </p:spTree>
    <p:extLst>
      <p:ext uri="{BB962C8B-B14F-4D97-AF65-F5344CB8AC3E}">
        <p14:creationId xmlns:p14="http://schemas.microsoft.com/office/powerpoint/2010/main" val="33871287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Data Analytic</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8" y="1215788"/>
            <a:ext cx="8269191" cy="3282640"/>
          </a:xfrm>
        </p:spPr>
        <p:txBody>
          <a:bodyPr/>
          <a:lstStyle/>
          <a:p>
            <a:pPr marL="571500" indent="-457200"/>
            <a:r>
              <a:rPr kumimoji="1" lang="en-US" altLang="ja-JP" sz="2000" dirty="0">
                <a:latin typeface="+mn-lt"/>
              </a:rPr>
              <a:t>Analytic based on Iteration: 1 week, 1 small-specific feature.</a:t>
            </a:r>
          </a:p>
          <a:p>
            <a:pPr marL="571500" indent="-457200"/>
            <a:r>
              <a:rPr kumimoji="1" lang="en-US" altLang="ja-JP" sz="2000" dirty="0">
                <a:latin typeface="+mn-lt"/>
              </a:rPr>
              <a:t>Do not plan far ahead. A lot of risk in experiment.</a:t>
            </a:r>
          </a:p>
          <a:p>
            <a:pPr marL="571500" indent="-457200"/>
            <a:r>
              <a:rPr kumimoji="1" lang="en-US" altLang="ja-JP" sz="2000" b="1" dirty="0">
                <a:solidFill>
                  <a:srgbClr val="FF0000"/>
                </a:solidFill>
                <a:latin typeface="+mn-lt"/>
              </a:rPr>
              <a:t>Reliable</a:t>
            </a:r>
            <a:r>
              <a:rPr kumimoji="1" lang="en-US" altLang="ja-JP" sz="2000" dirty="0">
                <a:latin typeface="+mn-lt"/>
              </a:rPr>
              <a:t> Experiment result is important to plan next task. </a:t>
            </a: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27</a:t>
            </a:fld>
            <a:endParaRPr lang="en">
              <a:latin typeface="+mn-lt"/>
            </a:endParaRPr>
          </a:p>
        </p:txBody>
      </p:sp>
    </p:spTree>
    <p:extLst>
      <p:ext uri="{BB962C8B-B14F-4D97-AF65-F5344CB8AC3E}">
        <p14:creationId xmlns:p14="http://schemas.microsoft.com/office/powerpoint/2010/main" val="36841392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What does not work</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8" y="1215788"/>
            <a:ext cx="5465233" cy="3282640"/>
          </a:xfrm>
        </p:spPr>
        <p:txBody>
          <a:bodyPr/>
          <a:lstStyle/>
          <a:p>
            <a:pPr marL="571500" indent="-457200"/>
            <a:r>
              <a:rPr kumimoji="1" lang="en-US" altLang="ja-JP" sz="2000" dirty="0">
                <a:latin typeface="+mn-lt"/>
              </a:rPr>
              <a:t>Wrong estimation:</a:t>
            </a:r>
          </a:p>
          <a:p>
            <a:pPr marL="1028700" lvl="1" indent="-457200"/>
            <a:r>
              <a:rPr kumimoji="1" lang="en-US" altLang="ja-JP" sz="2000" dirty="0">
                <a:latin typeface="+mn-lt"/>
              </a:rPr>
              <a:t>Estimate task 3-4 hour -&gt; Actual: 4~5 times.</a:t>
            </a:r>
          </a:p>
          <a:p>
            <a:pPr marL="571500" indent="-457200"/>
            <a:r>
              <a:rPr kumimoji="1" lang="en-US" altLang="ja-JP" sz="2000" dirty="0">
                <a:latin typeface="+mn-lt"/>
              </a:rPr>
              <a:t>Not familiar with new Framework, algorithm. We think them easy to use. But:</a:t>
            </a:r>
          </a:p>
          <a:p>
            <a:pPr marL="1028700" lvl="1" indent="-457200"/>
            <a:r>
              <a:rPr kumimoji="1" lang="en-US" altLang="ja-JP" sz="2000" dirty="0">
                <a:latin typeface="+mn-lt"/>
              </a:rPr>
              <a:t>Takes time to learn and use.</a:t>
            </a:r>
          </a:p>
          <a:p>
            <a:pPr marL="1028700" lvl="1" indent="-457200"/>
            <a:r>
              <a:rPr kumimoji="1" lang="en-US" altLang="ja-JP" sz="2000" dirty="0">
                <a:latin typeface="+mn-lt"/>
              </a:rPr>
              <a:t>Bug, many bugs!</a:t>
            </a:r>
          </a:p>
          <a:p>
            <a:pPr marL="1028700" lvl="1" indent="-457200"/>
            <a:r>
              <a:rPr kumimoji="1" lang="en-US" altLang="ja-JP" sz="2000" dirty="0">
                <a:latin typeface="+mn-lt"/>
              </a:rPr>
              <a:t>Action != Plan</a:t>
            </a:r>
          </a:p>
          <a:p>
            <a:pPr marL="571500" indent="-457200"/>
            <a:r>
              <a:rPr kumimoji="1" lang="en-US" altLang="ja-JP" sz="2000" dirty="0">
                <a:latin typeface="+mn-lt"/>
              </a:rPr>
              <a:t>Solution: Practice more!</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28</a:t>
            </a:fld>
            <a:endParaRPr lang="en">
              <a:latin typeface="+mn-lt"/>
            </a:endParaRPr>
          </a:p>
        </p:txBody>
      </p:sp>
      <p:pic>
        <p:nvPicPr>
          <p:cNvPr id="5" name="図 4">
            <a:extLst>
              <a:ext uri="{FF2B5EF4-FFF2-40B4-BE49-F238E27FC236}">
                <a16:creationId xmlns:a16="http://schemas.microsoft.com/office/drawing/2014/main" id="{7EA604AC-B9BB-214B-8827-456D13056087}"/>
              </a:ext>
            </a:extLst>
          </p:cNvPr>
          <p:cNvPicPr>
            <a:picLocks noChangeAspect="1"/>
          </p:cNvPicPr>
          <p:nvPr/>
        </p:nvPicPr>
        <p:blipFill>
          <a:blip r:embed="rId3"/>
          <a:stretch>
            <a:fillRect/>
          </a:stretch>
        </p:blipFill>
        <p:spPr>
          <a:xfrm>
            <a:off x="5575538" y="2073188"/>
            <a:ext cx="3236994" cy="2423121"/>
          </a:xfrm>
          <a:prstGeom prst="rect">
            <a:avLst/>
          </a:prstGeom>
        </p:spPr>
      </p:pic>
    </p:spTree>
    <p:extLst>
      <p:ext uri="{BB962C8B-B14F-4D97-AF65-F5344CB8AC3E}">
        <p14:creationId xmlns:p14="http://schemas.microsoft.com/office/powerpoint/2010/main" val="40546987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What does not work</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7" y="1215788"/>
            <a:ext cx="5333609" cy="3282640"/>
          </a:xfrm>
        </p:spPr>
        <p:txBody>
          <a:bodyPr/>
          <a:lstStyle/>
          <a:p>
            <a:pPr marL="571500" indent="-457200"/>
            <a:r>
              <a:rPr kumimoji="1" lang="en-US" altLang="ja-JP" sz="2000" dirty="0">
                <a:latin typeface="+mn-lt"/>
              </a:rPr>
              <a:t>We do not have official Test! And It is </a:t>
            </a:r>
            <a:r>
              <a:rPr kumimoji="1" lang="en-US" altLang="ja-JP" sz="2000" i="1" dirty="0">
                <a:solidFill>
                  <a:srgbClr val="FF0000"/>
                </a:solidFill>
                <a:latin typeface="+mn-lt"/>
              </a:rPr>
              <a:t>dangerous</a:t>
            </a:r>
            <a:r>
              <a:rPr kumimoji="1" lang="en-US" altLang="ja-JP" sz="2000" dirty="0">
                <a:latin typeface="+mn-lt"/>
              </a:rPr>
              <a:t>!</a:t>
            </a:r>
          </a:p>
          <a:p>
            <a:pPr marL="1028700" lvl="1" indent="-457200"/>
            <a:r>
              <a:rPr kumimoji="1" lang="en-US" altLang="ja-JP" sz="2000" dirty="0">
                <a:latin typeface="+mn-lt"/>
              </a:rPr>
              <a:t>Result may not reliable!</a:t>
            </a:r>
          </a:p>
          <a:p>
            <a:pPr marL="1028700" lvl="1" indent="-457200"/>
            <a:r>
              <a:rPr kumimoji="1" lang="en-US" altLang="ja-JP" sz="2000" dirty="0">
                <a:latin typeface="+mn-lt"/>
              </a:rPr>
              <a:t>No one dare to refactor.</a:t>
            </a:r>
          </a:p>
          <a:p>
            <a:pPr marL="1028700" lvl="1" indent="-457200"/>
            <a:r>
              <a:rPr kumimoji="1" lang="en-US" altLang="ja-JP" sz="2000" dirty="0">
                <a:latin typeface="+mn-lt"/>
              </a:rPr>
              <a:t>Bug.</a:t>
            </a:r>
          </a:p>
          <a:p>
            <a:pPr marL="571500" indent="-457200"/>
            <a:r>
              <a:rPr kumimoji="1" lang="en-US" altLang="ja-JP" sz="2000" dirty="0">
                <a:latin typeface="+mn-lt"/>
              </a:rPr>
              <a:t>Solution:</a:t>
            </a:r>
          </a:p>
          <a:p>
            <a:pPr marL="1028700" lvl="1" indent="-457200"/>
            <a:r>
              <a:rPr kumimoji="1" lang="en-US" altLang="ja-JP" sz="2000" dirty="0">
                <a:latin typeface="+mn-lt"/>
              </a:rPr>
              <a:t>You code it, you test it.</a:t>
            </a:r>
          </a:p>
          <a:p>
            <a:pPr marL="1028700" lvl="1" indent="-457200"/>
            <a:r>
              <a:rPr kumimoji="1" lang="en-US" altLang="ja-JP" sz="2000" dirty="0">
                <a:latin typeface="+mn-lt"/>
              </a:rPr>
              <a:t>Implement QA phase in Data Analytic project.</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29</a:t>
            </a:fld>
            <a:endParaRPr lang="en">
              <a:latin typeface="+mn-lt"/>
            </a:endParaRPr>
          </a:p>
        </p:txBody>
      </p:sp>
      <p:pic>
        <p:nvPicPr>
          <p:cNvPr id="7" name="図 6">
            <a:extLst>
              <a:ext uri="{FF2B5EF4-FFF2-40B4-BE49-F238E27FC236}">
                <a16:creationId xmlns:a16="http://schemas.microsoft.com/office/drawing/2014/main" id="{E7A79BC9-FC46-194C-82B9-5172A62A6838}"/>
              </a:ext>
            </a:extLst>
          </p:cNvPr>
          <p:cNvPicPr>
            <a:picLocks noChangeAspect="1"/>
          </p:cNvPicPr>
          <p:nvPr/>
        </p:nvPicPr>
        <p:blipFill>
          <a:blip r:embed="rId3"/>
          <a:stretch>
            <a:fillRect/>
          </a:stretch>
        </p:blipFill>
        <p:spPr>
          <a:xfrm>
            <a:off x="5866130" y="2716411"/>
            <a:ext cx="2980340" cy="1805296"/>
          </a:xfrm>
          <a:prstGeom prst="rect">
            <a:avLst/>
          </a:prstGeom>
        </p:spPr>
      </p:pic>
    </p:spTree>
    <p:extLst>
      <p:ext uri="{BB962C8B-B14F-4D97-AF65-F5344CB8AC3E}">
        <p14:creationId xmlns:p14="http://schemas.microsoft.com/office/powerpoint/2010/main" val="2534112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Agenda</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p:txBody>
          <a:bodyPr/>
          <a:lstStyle/>
          <a:p>
            <a:r>
              <a:rPr kumimoji="1" lang="en-US" altLang="ja-JP" dirty="0">
                <a:latin typeface="+mn-lt"/>
              </a:rPr>
              <a:t>Why this project?</a:t>
            </a:r>
          </a:p>
          <a:p>
            <a:r>
              <a:rPr kumimoji="1" lang="en-US" altLang="ja-JP" dirty="0">
                <a:latin typeface="+mn-lt"/>
              </a:rPr>
              <a:t>Project Overview</a:t>
            </a:r>
          </a:p>
          <a:p>
            <a:r>
              <a:rPr kumimoji="1" lang="en-US" altLang="ja-JP" dirty="0">
                <a:latin typeface="+mn-lt"/>
              </a:rPr>
              <a:t>Team member</a:t>
            </a:r>
          </a:p>
          <a:p>
            <a:r>
              <a:rPr kumimoji="1" lang="en-US" altLang="ja-JP" dirty="0">
                <a:latin typeface="+mn-lt"/>
              </a:rPr>
              <a:t>Project Execution</a:t>
            </a:r>
          </a:p>
          <a:p>
            <a:r>
              <a:rPr kumimoji="1" lang="en-US" altLang="ja-JP" dirty="0">
                <a:latin typeface="+mn-lt"/>
              </a:rPr>
              <a:t>What we learned</a:t>
            </a:r>
          </a:p>
          <a:p>
            <a:r>
              <a:rPr kumimoji="1" lang="en-US" altLang="ja-JP" dirty="0">
                <a:latin typeface="+mn-lt"/>
              </a:rPr>
              <a:t>What next</a:t>
            </a:r>
          </a:p>
          <a:p>
            <a:pPr lvl="1"/>
            <a:endParaRPr kumimoji="1" lang="en-US" altLang="ja-JP" dirty="0">
              <a:latin typeface="+mn-lt"/>
            </a:endParaRPr>
          </a:p>
        </p:txBody>
      </p:sp>
    </p:spTree>
    <p:extLst>
      <p:ext uri="{BB962C8B-B14F-4D97-AF65-F5344CB8AC3E}">
        <p14:creationId xmlns:p14="http://schemas.microsoft.com/office/powerpoint/2010/main" val="24940005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What does not work</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68" y="1215788"/>
            <a:ext cx="8034766" cy="3282640"/>
          </a:xfrm>
        </p:spPr>
        <p:txBody>
          <a:bodyPr/>
          <a:lstStyle/>
          <a:p>
            <a:pPr marL="571500" indent="-457200"/>
            <a:r>
              <a:rPr kumimoji="1" lang="en-US" altLang="ja-JP" sz="2000" dirty="0">
                <a:latin typeface="+mn-lt"/>
              </a:rPr>
              <a:t>Security with ISMS!</a:t>
            </a:r>
          </a:p>
          <a:p>
            <a:pPr marL="571500" indent="-457200"/>
            <a:r>
              <a:rPr kumimoji="1" lang="en-US" altLang="ja-JP" sz="2000" dirty="0">
                <a:latin typeface="+mn-lt"/>
              </a:rPr>
              <a:t>No big argument in team -&gt; Cannot learn how to deal with Crucial Conversations situation.</a:t>
            </a:r>
          </a:p>
          <a:p>
            <a:pPr marL="571500" indent="-457200"/>
            <a:endParaRPr kumimoji="1" lang="en-US" altLang="ja-JP" sz="2000"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30</a:t>
            </a:fld>
            <a:endParaRPr lang="en">
              <a:latin typeface="+mn-lt"/>
            </a:endParaRPr>
          </a:p>
        </p:txBody>
      </p:sp>
      <p:pic>
        <p:nvPicPr>
          <p:cNvPr id="5" name="図 4">
            <a:extLst>
              <a:ext uri="{FF2B5EF4-FFF2-40B4-BE49-F238E27FC236}">
                <a16:creationId xmlns:a16="http://schemas.microsoft.com/office/drawing/2014/main" id="{0975302A-15E5-5643-85F7-9CBC55047A4F}"/>
              </a:ext>
            </a:extLst>
          </p:cNvPr>
          <p:cNvPicPr>
            <a:picLocks noChangeAspect="1"/>
          </p:cNvPicPr>
          <p:nvPr/>
        </p:nvPicPr>
        <p:blipFill>
          <a:blip r:embed="rId3"/>
          <a:stretch>
            <a:fillRect/>
          </a:stretch>
        </p:blipFill>
        <p:spPr>
          <a:xfrm>
            <a:off x="3172500" y="2418036"/>
            <a:ext cx="1905000" cy="1905000"/>
          </a:xfrm>
          <a:prstGeom prst="rect">
            <a:avLst/>
          </a:prstGeom>
        </p:spPr>
      </p:pic>
    </p:spTree>
    <p:extLst>
      <p:ext uri="{BB962C8B-B14F-4D97-AF65-F5344CB8AC3E}">
        <p14:creationId xmlns:p14="http://schemas.microsoft.com/office/powerpoint/2010/main" val="39769509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4"/>
          <p:cNvSpPr txBox="1">
            <a:spLocks noGrp="1"/>
          </p:cNvSpPr>
          <p:nvPr>
            <p:ph type="ctrTitle" idx="4294967295"/>
          </p:nvPr>
        </p:nvSpPr>
        <p:spPr>
          <a:xfrm>
            <a:off x="916025" y="726094"/>
            <a:ext cx="5561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dirty="0">
                <a:solidFill>
                  <a:schemeClr val="accent2"/>
                </a:solidFill>
                <a:latin typeface="Arial" panose="020B0604020202020204" pitchFamily="34" charset="0"/>
                <a:cs typeface="Arial" panose="020B0604020202020204" pitchFamily="34" charset="0"/>
              </a:rPr>
              <a:t>Thanks!</a:t>
            </a:r>
            <a:endParaRPr sz="6000" dirty="0">
              <a:solidFill>
                <a:schemeClr val="accent2"/>
              </a:solidFill>
              <a:latin typeface="Arial" panose="020B0604020202020204" pitchFamily="34" charset="0"/>
              <a:cs typeface="Arial" panose="020B0604020202020204" pitchFamily="34" charset="0"/>
            </a:endParaRPr>
          </a:p>
        </p:txBody>
      </p:sp>
      <p:sp>
        <p:nvSpPr>
          <p:cNvPr id="335" name="Google Shape;335;p34"/>
          <p:cNvSpPr txBox="1">
            <a:spLocks noGrp="1"/>
          </p:cNvSpPr>
          <p:nvPr>
            <p:ph type="subTitle" idx="4294967295"/>
          </p:nvPr>
        </p:nvSpPr>
        <p:spPr>
          <a:xfrm>
            <a:off x="916025" y="1754213"/>
            <a:ext cx="5561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4800" b="1" dirty="0">
                <a:solidFill>
                  <a:schemeClr val="lt1"/>
                </a:solidFill>
                <a:latin typeface="Arial" panose="020B0604020202020204" pitchFamily="34" charset="0"/>
                <a:cs typeface="Arial" panose="020B0604020202020204" pitchFamily="34" charset="0"/>
              </a:rPr>
              <a:t>Any questions?</a:t>
            </a:r>
            <a:endParaRPr sz="4800" b="1" dirty="0">
              <a:solidFill>
                <a:schemeClr val="lt1"/>
              </a:solidFill>
              <a:latin typeface="Arial" panose="020B0604020202020204" pitchFamily="34" charset="0"/>
              <a:cs typeface="Arial" panose="020B0604020202020204" pitchFamily="34" charset="0"/>
            </a:endParaRPr>
          </a:p>
        </p:txBody>
      </p:sp>
      <p:sp>
        <p:nvSpPr>
          <p:cNvPr id="336" name="Google Shape;336;p34"/>
          <p:cNvSpPr txBox="1">
            <a:spLocks noGrp="1"/>
          </p:cNvSpPr>
          <p:nvPr>
            <p:ph type="body" idx="4294967295"/>
          </p:nvPr>
        </p:nvSpPr>
        <p:spPr>
          <a:xfrm>
            <a:off x="916025" y="2759006"/>
            <a:ext cx="5561100" cy="199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dirty="0">
                <a:solidFill>
                  <a:schemeClr val="lt1"/>
                </a:solidFill>
                <a:latin typeface="Arial" panose="020B0604020202020204" pitchFamily="34" charset="0"/>
                <a:cs typeface="Arial" panose="020B0604020202020204" pitchFamily="34" charset="0"/>
              </a:rPr>
              <a:t>You can find me at:</a:t>
            </a:r>
            <a:endParaRPr sz="2400" dirty="0">
              <a:solidFill>
                <a:schemeClr val="lt1"/>
              </a:solidFill>
              <a:latin typeface="Arial" panose="020B0604020202020204" pitchFamily="34" charset="0"/>
              <a:cs typeface="Arial" panose="020B0604020202020204" pitchFamily="34" charset="0"/>
            </a:endParaRPr>
          </a:p>
          <a:p>
            <a:pPr marL="0" lvl="0" indent="0" algn="l" rtl="0">
              <a:spcBef>
                <a:spcPts val="600"/>
              </a:spcBef>
              <a:spcAft>
                <a:spcPts val="0"/>
              </a:spcAft>
              <a:buNone/>
            </a:pPr>
            <a:r>
              <a:rPr lang="en" sz="2400" dirty="0">
                <a:solidFill>
                  <a:schemeClr val="lt1"/>
                </a:solidFill>
                <a:latin typeface="Arial" panose="020B0604020202020204" pitchFamily="34" charset="0"/>
                <a:cs typeface="Arial" panose="020B0604020202020204" pitchFamily="34" charset="0"/>
              </a:rPr>
              <a:t>@nguyentp2 @</a:t>
            </a:r>
            <a:r>
              <a:rPr lang="en" sz="2400" dirty="0" err="1">
                <a:solidFill>
                  <a:schemeClr val="lt1"/>
                </a:solidFill>
                <a:latin typeface="Arial" panose="020B0604020202020204" pitchFamily="34" charset="0"/>
                <a:cs typeface="Arial" panose="020B0604020202020204" pitchFamily="34" charset="0"/>
              </a:rPr>
              <a:t>phucbd</a:t>
            </a:r>
            <a:r>
              <a:rPr lang="en" sz="2400" dirty="0">
                <a:solidFill>
                  <a:schemeClr val="lt1"/>
                </a:solidFill>
                <a:latin typeface="Arial" panose="020B0604020202020204" pitchFamily="34" charset="0"/>
                <a:cs typeface="Arial" panose="020B0604020202020204" pitchFamily="34" charset="0"/>
              </a:rPr>
              <a:t> @</a:t>
            </a:r>
            <a:r>
              <a:rPr lang="en" sz="2400" dirty="0" err="1">
                <a:solidFill>
                  <a:schemeClr val="lt1"/>
                </a:solidFill>
                <a:latin typeface="Arial" panose="020B0604020202020204" pitchFamily="34" charset="0"/>
                <a:cs typeface="Arial" panose="020B0604020202020204" pitchFamily="34" charset="0"/>
              </a:rPr>
              <a:t>thinhcd</a:t>
            </a:r>
            <a:endParaRPr sz="2400" dirty="0">
              <a:solidFill>
                <a:schemeClr val="lt1"/>
              </a:solidFill>
              <a:latin typeface="Arial" panose="020B0604020202020204" pitchFamily="34" charset="0"/>
              <a:cs typeface="Arial" panose="020B0604020202020204" pitchFamily="34" charset="0"/>
            </a:endParaRPr>
          </a:p>
        </p:txBody>
      </p:sp>
      <p:sp>
        <p:nvSpPr>
          <p:cNvPr id="337" name="Google Shape;337;p34"/>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31</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645225" y="2762724"/>
            <a:ext cx="7231678" cy="18745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Why?</a:t>
            </a:r>
            <a:endParaRPr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Why this project?</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p:txBody>
          <a:bodyPr/>
          <a:lstStyle/>
          <a:p>
            <a:pPr marL="482600">
              <a:buFont typeface="+mj-lt"/>
              <a:buAutoNum type="arabicPeriod"/>
            </a:pPr>
            <a:r>
              <a:rPr lang="vi-VN" altLang="ja-JP" dirty="0"/>
              <a:t>Learn team work</a:t>
            </a:r>
          </a:p>
          <a:p>
            <a:pPr marL="482600">
              <a:buFont typeface="+mj-lt"/>
              <a:buAutoNum type="arabicPeriod"/>
            </a:pPr>
            <a:r>
              <a:rPr lang="vi-VN" altLang="ja-JP" dirty="0"/>
              <a:t>Learn technique in CTR Prediction</a:t>
            </a:r>
          </a:p>
          <a:p>
            <a:pPr marL="482600">
              <a:buFont typeface="+mj-lt"/>
              <a:buAutoNum type="arabicPeriod"/>
            </a:pPr>
            <a:r>
              <a:rPr lang="vi-VN" altLang="ja-JP" dirty="0"/>
              <a:t>Base CTR research project</a:t>
            </a:r>
          </a:p>
          <a:p>
            <a:pPr lvl="1"/>
            <a:endParaRPr kumimoji="1" lang="en-US" altLang="ja-JP" dirty="0">
              <a:latin typeface="+mn-lt"/>
            </a:endParaRP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66977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a:spLocks noGrp="1"/>
          </p:cNvSpPr>
          <p:nvPr>
            <p:ph type="title"/>
          </p:nvPr>
        </p:nvSpPr>
        <p:spPr>
          <a:xfrm>
            <a:off x="893700" y="358388"/>
            <a:ext cx="6462600" cy="857400"/>
          </a:xfrm>
          <a:prstGeom prst="rect">
            <a:avLst/>
          </a:prstGeom>
        </p:spPr>
        <p:txBody>
          <a:bodyPr spcFirstLastPara="1" wrap="square" lIns="91425" tIns="91425" rIns="91425" bIns="91425" anchor="b" anchorCtr="0">
            <a:noAutofit/>
          </a:bodyPr>
          <a:lstStyle/>
          <a:p>
            <a:pPr marL="0" lvl="0" indent="0"/>
            <a:r>
              <a:rPr lang="en-US" dirty="0">
                <a:latin typeface="+mn-lt"/>
              </a:rPr>
              <a:t>Why CTR?</a:t>
            </a:r>
            <a:endParaRPr dirty="0">
              <a:latin typeface="+mn-lt"/>
            </a:endParaRPr>
          </a:p>
        </p:txBody>
      </p:sp>
      <p:sp>
        <p:nvSpPr>
          <p:cNvPr id="125" name="Google Shape;125;p17"/>
          <p:cNvSpPr txBox="1">
            <a:spLocks noGrp="1"/>
          </p:cNvSpPr>
          <p:nvPr>
            <p:ph type="body" idx="1"/>
          </p:nvPr>
        </p:nvSpPr>
        <p:spPr>
          <a:xfrm>
            <a:off x="425885" y="1373588"/>
            <a:ext cx="8254651" cy="3552300"/>
          </a:xfrm>
          <a:prstGeom prst="rect">
            <a:avLst/>
          </a:prstGeom>
        </p:spPr>
        <p:txBody>
          <a:bodyPr spcFirstLastPara="1" wrap="square" lIns="91425" tIns="91425" rIns="91425" bIns="91425" anchor="t" anchorCtr="0">
            <a:noAutofit/>
          </a:bodyPr>
          <a:lstStyle/>
          <a:p>
            <a:pPr marL="342900"/>
            <a:r>
              <a:rPr lang="en-US" sz="2000" dirty="0">
                <a:latin typeface="+mn-lt"/>
              </a:rPr>
              <a:t>Practical Usage:</a:t>
            </a:r>
          </a:p>
          <a:p>
            <a:pPr marL="800100" lvl="1"/>
            <a:r>
              <a:rPr lang="en-US" sz="2000" dirty="0">
                <a:latin typeface="+mn-lt"/>
              </a:rPr>
              <a:t>Predict how much user love content on webpage. Used in Recommendation and Online Marketing. </a:t>
            </a:r>
            <a:r>
              <a:rPr lang="en-JP" sz="2000">
                <a:latin typeface="+mn-lt"/>
              </a:rPr>
              <a:t>Only </a:t>
            </a:r>
            <a:r>
              <a:rPr lang="en-JP" sz="2000" dirty="0">
                <a:latin typeface="+mn-lt"/>
              </a:rPr>
              <a:t>Market Industry is </a:t>
            </a:r>
            <a:r>
              <a:rPr lang="en-JP" sz="2000" dirty="0">
                <a:latin typeface="+mn-lt"/>
                <a:hlinkClick r:id="rId3"/>
              </a:rPr>
              <a:t>Billion Dolar Market</a:t>
            </a:r>
            <a:r>
              <a:rPr lang="en-JP" sz="2000" dirty="0">
                <a:latin typeface="+mn-lt"/>
              </a:rPr>
              <a:t>. </a:t>
            </a:r>
          </a:p>
          <a:p>
            <a:pPr marL="800100" lvl="1"/>
            <a:r>
              <a:rPr lang="en-US" sz="2000" dirty="0">
                <a:latin typeface="+mn-lt"/>
              </a:rPr>
              <a:t>Fun and challenging: </a:t>
            </a:r>
          </a:p>
          <a:p>
            <a:pPr marL="1257300" lvl="2"/>
            <a:r>
              <a:rPr lang="en-US" sz="1800" dirty="0">
                <a:latin typeface="+mn-lt"/>
              </a:rPr>
              <a:t>Large data</a:t>
            </a:r>
          </a:p>
          <a:p>
            <a:pPr marL="1257300" lvl="2"/>
            <a:r>
              <a:rPr lang="en-US" sz="1800" dirty="0">
                <a:latin typeface="+mn-lt"/>
              </a:rPr>
              <a:t>Sparsity</a:t>
            </a:r>
          </a:p>
          <a:p>
            <a:pPr marL="1257300" lvl="2"/>
            <a:r>
              <a:rPr lang="en-US" sz="1800" dirty="0">
                <a:latin typeface="+mn-lt"/>
              </a:rPr>
              <a:t>Imbalance</a:t>
            </a:r>
          </a:p>
          <a:p>
            <a:pPr marL="1257300" lvl="2"/>
            <a:r>
              <a:rPr lang="en-US" sz="1800" dirty="0">
                <a:latin typeface="+mn-lt"/>
              </a:rPr>
              <a:t>(Almost) Categories.</a:t>
            </a:r>
            <a:endParaRPr lang="en-US" sz="2000" dirty="0">
              <a:latin typeface="+mn-lt"/>
            </a:endParaRPr>
          </a:p>
        </p:txBody>
      </p:sp>
      <p:sp>
        <p:nvSpPr>
          <p:cNvPr id="126" name="Google Shape;126;p17"/>
          <p:cNvSpPr txBox="1">
            <a:spLocks noGrp="1"/>
          </p:cNvSpPr>
          <p:nvPr>
            <p:ph type="sldNum" idx="12"/>
          </p:nvPr>
        </p:nvSpPr>
        <p:spPr>
          <a:xfrm>
            <a:off x="8480575" y="4696933"/>
            <a:ext cx="548700" cy="31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mn-lt"/>
              </a:rPr>
              <a:t>6</a:t>
            </a:fld>
            <a:endParaRPr>
              <a:latin typeface="+mn-lt"/>
            </a:endParaRPr>
          </a:p>
        </p:txBody>
      </p:sp>
    </p:spTree>
    <p:extLst>
      <p:ext uri="{BB962C8B-B14F-4D97-AF65-F5344CB8AC3E}">
        <p14:creationId xmlns:p14="http://schemas.microsoft.com/office/powerpoint/2010/main" val="3039659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645225" y="2762724"/>
            <a:ext cx="7231678" cy="18745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Project overview</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565941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F26C9D8-6302-524B-A6B2-41BDFEE9425B}"/>
              </a:ext>
            </a:extLst>
          </p:cNvPr>
          <p:cNvSpPr>
            <a:spLocks noGrp="1"/>
          </p:cNvSpPr>
          <p:nvPr>
            <p:ph type="title"/>
          </p:nvPr>
        </p:nvSpPr>
        <p:spPr/>
        <p:txBody>
          <a:bodyPr/>
          <a:lstStyle/>
          <a:p>
            <a:r>
              <a:rPr kumimoji="1" lang="en-US" altLang="ja-JP" dirty="0">
                <a:latin typeface="+mn-lt"/>
              </a:rPr>
              <a:t>Project simplify</a:t>
            </a:r>
            <a:endParaRPr kumimoji="1" lang="ja-JP" altLang="en-US">
              <a:latin typeface="+mn-lt"/>
            </a:endParaRPr>
          </a:p>
        </p:txBody>
      </p:sp>
      <p:sp>
        <p:nvSpPr>
          <p:cNvPr id="3" name="テキスト プレースホルダー 2">
            <a:extLst>
              <a:ext uri="{FF2B5EF4-FFF2-40B4-BE49-F238E27FC236}">
                <a16:creationId xmlns:a16="http://schemas.microsoft.com/office/drawing/2014/main" id="{BD45BB5D-29F6-984F-998C-7F0A30BE580B}"/>
              </a:ext>
            </a:extLst>
          </p:cNvPr>
          <p:cNvSpPr>
            <a:spLocks noGrp="1"/>
          </p:cNvSpPr>
          <p:nvPr>
            <p:ph type="body" idx="1"/>
          </p:nvPr>
        </p:nvSpPr>
        <p:spPr>
          <a:xfrm>
            <a:off x="331470" y="1373588"/>
            <a:ext cx="8412480" cy="3552300"/>
          </a:xfrm>
        </p:spPr>
        <p:txBody>
          <a:bodyPr/>
          <a:lstStyle/>
          <a:p>
            <a:r>
              <a:rPr lang="vi-VN" altLang="ja-JP" dirty="0">
                <a:latin typeface="+mn-lt"/>
              </a:rPr>
              <a:t>A benchmark of different Algorithms on CTR dataset.</a:t>
            </a:r>
          </a:p>
          <a:p>
            <a:pPr lvl="1"/>
            <a:r>
              <a:rPr kumimoji="1" lang="vi-VN" altLang="ja-JP" sz="2000" dirty="0">
                <a:latin typeface="+mn-lt"/>
              </a:rPr>
              <a:t>Avazu CTR, 4 models</a:t>
            </a:r>
          </a:p>
          <a:p>
            <a:pPr lvl="1"/>
            <a:r>
              <a:rPr kumimoji="1" lang="vi-VN" altLang="ja-JP" sz="2000" dirty="0">
                <a:latin typeface="+mn-lt"/>
              </a:rPr>
              <a:t>Preprocessing data -&gt; Modeling</a:t>
            </a:r>
          </a:p>
          <a:p>
            <a:pPr lvl="1"/>
            <a:r>
              <a:rPr kumimoji="1" lang="vi-VN" altLang="ja-JP" sz="2000" dirty="0">
                <a:latin typeface="+mn-lt"/>
              </a:rPr>
              <a:t>Report CV scores</a:t>
            </a:r>
            <a:endParaRPr kumimoji="1" lang="vi-VN" altLang="ja-JP" dirty="0">
              <a:latin typeface="+mn-lt"/>
            </a:endParaRPr>
          </a:p>
          <a:p>
            <a:r>
              <a:rPr kumimoji="1" lang="en-US" altLang="ja-JP" i="1" dirty="0">
                <a:latin typeface="+mn-lt"/>
              </a:rPr>
              <a:t>Not main topic today!</a:t>
            </a:r>
          </a:p>
        </p:txBody>
      </p:sp>
      <p:sp>
        <p:nvSpPr>
          <p:cNvPr id="4" name="スライド番号プレースホルダー 3">
            <a:extLst>
              <a:ext uri="{FF2B5EF4-FFF2-40B4-BE49-F238E27FC236}">
                <a16:creationId xmlns:a16="http://schemas.microsoft.com/office/drawing/2014/main" id="{ADA527CD-3A5D-F240-96D7-B80B21FCC08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mn-lt"/>
              </a:rPr>
              <a:t>8</a:t>
            </a:fld>
            <a:endParaRPr lang="en">
              <a:latin typeface="+mn-lt"/>
            </a:endParaRPr>
          </a:p>
        </p:txBody>
      </p:sp>
      <p:pic>
        <p:nvPicPr>
          <p:cNvPr id="6" name="図 5">
            <a:extLst>
              <a:ext uri="{FF2B5EF4-FFF2-40B4-BE49-F238E27FC236}">
                <a16:creationId xmlns:a16="http://schemas.microsoft.com/office/drawing/2014/main" id="{4E0864E3-8F23-C04F-B2FB-8121F0841E90}"/>
              </a:ext>
            </a:extLst>
          </p:cNvPr>
          <p:cNvPicPr>
            <a:picLocks noChangeAspect="1"/>
          </p:cNvPicPr>
          <p:nvPr/>
        </p:nvPicPr>
        <p:blipFill>
          <a:blip r:embed="rId3"/>
          <a:stretch>
            <a:fillRect/>
          </a:stretch>
        </p:blipFill>
        <p:spPr>
          <a:xfrm>
            <a:off x="4065497" y="2643955"/>
            <a:ext cx="4689428" cy="2281933"/>
          </a:xfrm>
          <a:prstGeom prst="rect">
            <a:avLst/>
          </a:prstGeom>
        </p:spPr>
      </p:pic>
    </p:spTree>
    <p:extLst>
      <p:ext uri="{BB962C8B-B14F-4D97-AF65-F5344CB8AC3E}">
        <p14:creationId xmlns:p14="http://schemas.microsoft.com/office/powerpoint/2010/main" val="2928102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p12"/>
          <p:cNvSpPr txBox="1">
            <a:spLocks noGrp="1"/>
          </p:cNvSpPr>
          <p:nvPr>
            <p:ph type="ctrTitle"/>
          </p:nvPr>
        </p:nvSpPr>
        <p:spPr>
          <a:xfrm>
            <a:off x="645225" y="2762724"/>
            <a:ext cx="7231678" cy="18745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Arial" panose="020B0604020202020204" pitchFamily="34" charset="0"/>
                <a:cs typeface="Arial" panose="020B0604020202020204" pitchFamily="34" charset="0"/>
              </a:rPr>
              <a:t>Members</a:t>
            </a:r>
            <a:endParaRPr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164301"/>
      </p:ext>
    </p:extLst>
  </p:cSld>
  <p:clrMapOvr>
    <a:masterClrMapping/>
  </p:clrMapOvr>
</p:sld>
</file>

<file path=ppt/theme/theme1.xml><?xml version="1.0" encoding="utf-8"?>
<a:theme xmlns:a="http://schemas.openxmlformats.org/drawingml/2006/main" name="Antonio template">
  <a:themeElements>
    <a:clrScheme name="Custom 347">
      <a:dk1>
        <a:srgbClr val="677480"/>
      </a:dk1>
      <a:lt1>
        <a:srgbClr val="FFFFFF"/>
      </a:lt1>
      <a:dk2>
        <a:srgbClr val="2185C5"/>
      </a:dk2>
      <a:lt2>
        <a:srgbClr val="FFFFFF"/>
      </a:lt2>
      <a:accent1>
        <a:srgbClr val="2185C5"/>
      </a:accent1>
      <a:accent2>
        <a:srgbClr val="7ECEFD"/>
      </a:accent2>
      <a:accent3>
        <a:srgbClr val="F20253"/>
      </a:accent3>
      <a:accent4>
        <a:srgbClr val="FF9715"/>
      </a:accent4>
      <a:accent5>
        <a:srgbClr val="1C3AA9"/>
      </a:accent5>
      <a:accent6>
        <a:srgbClr val="97ABBC"/>
      </a:accent6>
      <a:hlink>
        <a:srgbClr val="2185C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791</TotalTime>
  <Words>4126</Words>
  <Application>Microsoft Macintosh PowerPoint</Application>
  <PresentationFormat>画面に合わせる (16:9)</PresentationFormat>
  <Paragraphs>288</Paragraphs>
  <Slides>31</Slides>
  <Notes>28</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31</vt:i4>
      </vt:variant>
    </vt:vector>
  </HeadingPairs>
  <TitlesOfParts>
    <vt:vector size="36" baseType="lpstr">
      <vt:lpstr>Arial</vt:lpstr>
      <vt:lpstr>Lato</vt:lpstr>
      <vt:lpstr>Times New Roman</vt:lpstr>
      <vt:lpstr>Raleway</vt:lpstr>
      <vt:lpstr>Antonio template</vt:lpstr>
      <vt:lpstr>PowerPoint プレゼンテーション</vt:lpstr>
      <vt:lpstr>CTR simplify</vt:lpstr>
      <vt:lpstr>Agenda</vt:lpstr>
      <vt:lpstr>Why?</vt:lpstr>
      <vt:lpstr>Why this project?</vt:lpstr>
      <vt:lpstr>Why CTR?</vt:lpstr>
      <vt:lpstr>Project overview</vt:lpstr>
      <vt:lpstr>Project simplify</vt:lpstr>
      <vt:lpstr>Members</vt:lpstr>
      <vt:lpstr>Thịnh</vt:lpstr>
      <vt:lpstr>Phúc</vt:lpstr>
      <vt:lpstr>Nguyên</vt:lpstr>
      <vt:lpstr>Project Execution</vt:lpstr>
      <vt:lpstr>Our simple workflow</vt:lpstr>
      <vt:lpstr>Project Setup</vt:lpstr>
      <vt:lpstr>Project Setup</vt:lpstr>
      <vt:lpstr>Project Setup</vt:lpstr>
      <vt:lpstr>Project setup</vt:lpstr>
      <vt:lpstr>Project Setup</vt:lpstr>
      <vt:lpstr>Iteration Weekly</vt:lpstr>
      <vt:lpstr>Lesson Learned</vt:lpstr>
      <vt:lpstr>Team Work - Good</vt:lpstr>
      <vt:lpstr>Team Work - Bad</vt:lpstr>
      <vt:lpstr> Coding</vt:lpstr>
      <vt:lpstr>Coding</vt:lpstr>
      <vt:lpstr>Data Analytic</vt:lpstr>
      <vt:lpstr>Data Analytic</vt:lpstr>
      <vt:lpstr>What does not work</vt:lpstr>
      <vt:lpstr>What does not work</vt:lpstr>
      <vt:lpstr>What does not work</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Microsoft Office User</cp:lastModifiedBy>
  <cp:revision>384</cp:revision>
  <dcterms:modified xsi:type="dcterms:W3CDTF">2020-06-12T06:59:43Z</dcterms:modified>
</cp:coreProperties>
</file>